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64" r:id="rId2"/>
  </p:sldMasterIdLst>
  <p:notesMasterIdLst>
    <p:notesMasterId r:id="rId21"/>
  </p:notesMasterIdLst>
  <p:handoutMasterIdLst>
    <p:handoutMasterId r:id="rId22"/>
  </p:handoutMasterIdLst>
  <p:sldIdLst>
    <p:sldId id="256" r:id="rId3"/>
    <p:sldId id="366" r:id="rId4"/>
    <p:sldId id="307" r:id="rId5"/>
    <p:sldId id="337" r:id="rId6"/>
    <p:sldId id="336" r:id="rId7"/>
    <p:sldId id="380" r:id="rId8"/>
    <p:sldId id="340" r:id="rId9"/>
    <p:sldId id="374" r:id="rId10"/>
    <p:sldId id="381" r:id="rId11"/>
    <p:sldId id="383" r:id="rId12"/>
    <p:sldId id="384" r:id="rId13"/>
    <p:sldId id="369" r:id="rId14"/>
    <p:sldId id="361" r:id="rId15"/>
    <p:sldId id="362" r:id="rId16"/>
    <p:sldId id="371" r:id="rId17"/>
    <p:sldId id="385" r:id="rId18"/>
    <p:sldId id="345" r:id="rId19"/>
    <p:sldId id="376" r:id="rId20"/>
  </p:sldIdLst>
  <p:sldSz cx="9144000" cy="6858000" type="screen4x3"/>
  <p:notesSz cx="9926638" cy="67976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58" userDrawn="1">
          <p15:clr>
            <a:srgbClr val="A4A3A4"/>
          </p15:clr>
        </p15:guide>
        <p15:guide id="2" orient="horz" pos="799" userDrawn="1">
          <p15:clr>
            <a:srgbClr val="A4A3A4"/>
          </p15:clr>
        </p15:guide>
        <p15:guide id="3" pos="560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 userDrawn="1">
          <p15:clr>
            <a:srgbClr val="A4A3A4"/>
          </p15:clr>
        </p15:guide>
        <p15:guide id="2" pos="312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3DE"/>
    <a:srgbClr val="0070C0"/>
    <a:srgbClr val="0000FF"/>
    <a:srgbClr val="464646"/>
    <a:srgbClr val="D20054"/>
    <a:srgbClr val="7271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27F97BB-C833-4FB7-BDE5-3F7075034690}" styleName="테마 스타일 2 - 강조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82" autoAdjust="0"/>
    <p:restoredTop sz="96370" autoAdjust="0"/>
  </p:normalViewPr>
  <p:slideViewPr>
    <p:cSldViewPr snapToGrid="0">
      <p:cViewPr varScale="1">
        <p:scale>
          <a:sx n="103" d="100"/>
          <a:sy n="103" d="100"/>
        </p:scale>
        <p:origin x="2160" y="96"/>
      </p:cViewPr>
      <p:guideLst>
        <p:guide pos="158"/>
        <p:guide orient="horz" pos="799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108" d="100"/>
          <a:sy n="108" d="100"/>
        </p:scale>
        <p:origin x="2274" y="114"/>
      </p:cViewPr>
      <p:guideLst>
        <p:guide orient="horz" pos="2141"/>
        <p:guide pos="312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2EDD9-8487-475C-85A5-EB4FCB029D76}" type="datetimeFigureOut">
              <a:rPr lang="ko-KR" altLang="en-US" smtClean="0"/>
              <a:pPr/>
              <a:t>2025-12-15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2798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CC7427-C442-43A6-A48F-45F0693D247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58743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CD4F9C-4B34-4890-8104-AB4B0A55BE56}" type="datetimeFigureOut">
              <a:rPr lang="ko-KR" altLang="en-US" smtClean="0"/>
              <a:pPr/>
              <a:t>2025-12-15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433763" y="849313"/>
            <a:ext cx="3059112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664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798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F537C-0A29-4F56-8BC3-47B36DFEA55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2748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F537C-0A29-4F56-8BC3-47B36DFEA55D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0266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1692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247981" y="531432"/>
            <a:ext cx="8694838" cy="45719"/>
          </a:xfrm>
          <a:prstGeom prst="rect">
            <a:avLst/>
          </a:prstGeom>
          <a:solidFill>
            <a:srgbClr val="464646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20" name="직사각형 19"/>
          <p:cNvSpPr/>
          <p:nvPr userDrawn="1"/>
        </p:nvSpPr>
        <p:spPr>
          <a:xfrm>
            <a:off x="271381" y="6368178"/>
            <a:ext cx="8694838" cy="45719"/>
          </a:xfrm>
          <a:prstGeom prst="rect">
            <a:avLst/>
          </a:prstGeom>
          <a:solidFill>
            <a:srgbClr val="464646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2" name="슬라이드 번호 개체 틀 1031"/>
          <p:cNvSpPr>
            <a:spLocks noGrp="1"/>
          </p:cNvSpPr>
          <p:nvPr>
            <p:ph type="sldNum" sz="quarter" idx="12"/>
          </p:nvPr>
        </p:nvSpPr>
        <p:spPr>
          <a:xfrm>
            <a:off x="6937528" y="6356351"/>
            <a:ext cx="2057400" cy="365125"/>
          </a:xfrm>
        </p:spPr>
        <p:txBody>
          <a:bodyPr/>
          <a:lstStyle/>
          <a:p>
            <a:fld id="{6395DBF6-2A23-40A8-A352-8AAB4DFC94EF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6C71D0-DB4A-F8DC-FAFC-8E416C4C9331}"/>
              </a:ext>
            </a:extLst>
          </p:cNvPr>
          <p:cNvSpPr txBox="1"/>
          <p:nvPr userDrawn="1"/>
        </p:nvSpPr>
        <p:spPr>
          <a:xfrm>
            <a:off x="247981" y="6452358"/>
            <a:ext cx="25129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rgbClr val="29A3DE"/>
                </a:solidFill>
              </a:rPr>
              <a:t>KOIIA AC </a:t>
            </a:r>
            <a:r>
              <a:rPr lang="ko-KR" altLang="en-US" sz="1600" b="1" dirty="0">
                <a:solidFill>
                  <a:srgbClr val="29A3DE"/>
                </a:solidFill>
              </a:rPr>
              <a:t>배치프로그램</a:t>
            </a:r>
          </a:p>
        </p:txBody>
      </p:sp>
    </p:spTree>
    <p:extLst>
      <p:ext uri="{BB962C8B-B14F-4D97-AF65-F5344CB8AC3E}">
        <p14:creationId xmlns:p14="http://schemas.microsoft.com/office/powerpoint/2010/main" val="4011551480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07036-1D2C-45DB-9554-00C5AD96719C}" type="datetimeFigureOut">
              <a:rPr lang="ko-KR" altLang="en-US" smtClean="0"/>
              <a:pPr/>
              <a:t>2025-12-15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4DF3A-2BD9-4AF3-B3FA-30B8FD304BF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989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07036-1D2C-45DB-9554-00C5AD96719C}" type="datetimeFigureOut">
              <a:rPr lang="ko-KR" altLang="en-US" smtClean="0"/>
              <a:pPr/>
              <a:t>2025-12-15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4DF3A-2BD9-4AF3-B3FA-30B8FD304BF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7237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07036-1D2C-45DB-9554-00C5AD96719C}" type="datetimeFigureOut">
              <a:rPr lang="ko-KR" altLang="en-US" smtClean="0"/>
              <a:pPr/>
              <a:t>2025-12-15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4DF3A-2BD9-4AF3-B3FA-30B8FD304BF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9090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07036-1D2C-45DB-9554-00C5AD96719C}" type="datetimeFigureOut">
              <a:rPr lang="ko-KR" altLang="en-US" smtClean="0"/>
              <a:pPr/>
              <a:t>2025-12-15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4DF3A-2BD9-4AF3-B3FA-30B8FD304BF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1656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07036-1D2C-45DB-9554-00C5AD96719C}" type="datetimeFigureOut">
              <a:rPr lang="ko-KR" altLang="en-US" smtClean="0"/>
              <a:pPr/>
              <a:t>2025-12-15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4DF3A-2BD9-4AF3-B3FA-30B8FD304BF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2519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07036-1D2C-45DB-9554-00C5AD96719C}" type="datetimeFigureOut">
              <a:rPr lang="ko-KR" altLang="en-US" smtClean="0"/>
              <a:pPr/>
              <a:t>2025-12-15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4DF3A-2BD9-4AF3-B3FA-30B8FD304BF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1712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07036-1D2C-45DB-9554-00C5AD96719C}" type="datetimeFigureOut">
              <a:rPr lang="ko-KR" altLang="en-US" smtClean="0"/>
              <a:pPr/>
              <a:t>2025-12-15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4DF3A-2BD9-4AF3-B3FA-30B8FD304BF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5633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07036-1D2C-45DB-9554-00C5AD96719C}" type="datetimeFigureOut">
              <a:rPr lang="ko-KR" altLang="en-US" smtClean="0"/>
              <a:pPr/>
              <a:t>2025-12-15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4DF3A-2BD9-4AF3-B3FA-30B8FD304BF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1290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07036-1D2C-45DB-9554-00C5AD96719C}" type="datetimeFigureOut">
              <a:rPr lang="ko-KR" altLang="en-US" smtClean="0"/>
              <a:pPr/>
              <a:t>2025-12-15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4DF3A-2BD9-4AF3-B3FA-30B8FD304BF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75823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07036-1D2C-45DB-9554-00C5AD96719C}" type="datetimeFigureOut">
              <a:rPr lang="ko-KR" altLang="en-US" smtClean="0"/>
              <a:pPr/>
              <a:t>2025-12-15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4DF3A-2BD9-4AF3-B3FA-30B8FD304BF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07254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07036-1D2C-45DB-9554-00C5AD96719C}" type="datetimeFigureOut">
              <a:rPr lang="ko-KR" altLang="en-US" smtClean="0"/>
              <a:pPr/>
              <a:t>2025-12-15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4DF3A-2BD9-4AF3-B3FA-30B8FD304BF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1362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D14BFE-807B-4502-AE72-9759AB389969}" type="datetime1">
              <a:rPr lang="ko-KR" altLang="en-US" smtClean="0"/>
              <a:pPr/>
              <a:t>2025-12-15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5DBF6-2A23-40A8-A352-8AAB4DFC94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2427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</p:sldLayoutIdLst>
  <p:hf sldNum="0"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07036-1D2C-45DB-9554-00C5AD96719C}" type="datetimeFigureOut">
              <a:rPr lang="ko-KR" altLang="en-US" smtClean="0"/>
              <a:pPr/>
              <a:t>2025-12-15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4DF3A-2BD9-4AF3-B3FA-30B8FD304BF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2425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 idx="4294967295"/>
          </p:nvPr>
        </p:nvSpPr>
        <p:spPr>
          <a:xfrm>
            <a:off x="793488" y="2306712"/>
            <a:ext cx="7557025" cy="575492"/>
          </a:xfrm>
        </p:spPr>
        <p:txBody>
          <a:bodyPr>
            <a:normAutofit/>
          </a:bodyPr>
          <a:lstStyle/>
          <a:p>
            <a:pPr algn="ctr"/>
            <a:r>
              <a:rPr lang="en-US" altLang="ko-KR" sz="2000" dirty="0"/>
              <a:t>(</a:t>
            </a:r>
            <a:r>
              <a:rPr lang="ko-KR" altLang="en-US" sz="2000" dirty="0"/>
              <a:t>과제명</a:t>
            </a:r>
            <a:r>
              <a:rPr lang="en-US" altLang="ko-KR" sz="2000" dirty="0"/>
              <a:t>)</a:t>
            </a:r>
            <a:r>
              <a:rPr lang="ko-KR" altLang="en-US" sz="2000" dirty="0"/>
              <a:t> 창업기업의 사업에 대한 </a:t>
            </a:r>
            <a:r>
              <a:rPr lang="ko-KR" altLang="en-US" sz="2000" dirty="0" err="1"/>
              <a:t>소개글</a:t>
            </a:r>
            <a:endParaRPr lang="ko-KR" altLang="en-US" sz="2000" dirty="0"/>
          </a:p>
        </p:txBody>
      </p:sp>
      <p:sp>
        <p:nvSpPr>
          <p:cNvPr id="7" name="직사각형 6"/>
          <p:cNvSpPr/>
          <p:nvPr/>
        </p:nvSpPr>
        <p:spPr>
          <a:xfrm>
            <a:off x="229218" y="1787802"/>
            <a:ext cx="8719456" cy="45719"/>
          </a:xfrm>
          <a:prstGeom prst="rect">
            <a:avLst/>
          </a:prstGeom>
          <a:solidFill>
            <a:srgbClr val="464646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20253" y="1134280"/>
            <a:ext cx="8503494" cy="5355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3200" b="1"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ko-KR" altLang="en-US" sz="2800" dirty="0"/>
              <a:t>창업기업 연구개발계획서</a:t>
            </a:r>
          </a:p>
        </p:txBody>
      </p:sp>
      <p:sp>
        <p:nvSpPr>
          <p:cNvPr id="9" name="텍스트 개체 틀 5"/>
          <p:cNvSpPr txBox="1">
            <a:spLocks/>
          </p:cNvSpPr>
          <p:nvPr/>
        </p:nvSpPr>
        <p:spPr>
          <a:xfrm>
            <a:off x="2909103" y="5769708"/>
            <a:ext cx="3325794" cy="5373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ko-KR" altLang="en-US" sz="2400" dirty="0"/>
              <a:t>창업기업명</a:t>
            </a:r>
          </a:p>
        </p:txBody>
      </p:sp>
      <p:pic>
        <p:nvPicPr>
          <p:cNvPr id="4" name="그림 3" descr="텍스트, 폰트, 그래픽, 스크린샷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A9C70BE-C5A2-C240-EAE7-C0A176BC2C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442" y="3930887"/>
            <a:ext cx="1632950" cy="79013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2ED5FFE-286D-3937-7E2B-FF0429F6BB02}"/>
              </a:ext>
            </a:extLst>
          </p:cNvPr>
          <p:cNvSpPr txBox="1"/>
          <p:nvPr/>
        </p:nvSpPr>
        <p:spPr>
          <a:xfrm>
            <a:off x="4588947" y="4141290"/>
            <a:ext cx="1998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rgbClr val="29A3DE"/>
                </a:solidFill>
              </a:rPr>
              <a:t>AC </a:t>
            </a:r>
            <a:r>
              <a:rPr lang="ko-KR" altLang="en-US" b="1" dirty="0">
                <a:solidFill>
                  <a:srgbClr val="29A3DE"/>
                </a:solidFill>
              </a:rPr>
              <a:t>배치프로그램</a:t>
            </a:r>
          </a:p>
        </p:txBody>
      </p:sp>
    </p:spTree>
    <p:extLst>
      <p:ext uri="{BB962C8B-B14F-4D97-AF65-F5344CB8AC3E}">
        <p14:creationId xmlns:p14="http://schemas.microsoft.com/office/powerpoint/2010/main" val="1433122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247981" y="112549"/>
            <a:ext cx="3679205" cy="464602"/>
          </a:xfrm>
        </p:spPr>
        <p:txBody>
          <a:bodyPr>
            <a:noAutofit/>
          </a:bodyPr>
          <a:lstStyle/>
          <a:p>
            <a:r>
              <a:rPr lang="ko-KR" altLang="en-US" sz="2000" b="1" dirty="0"/>
              <a:t>목 차</a:t>
            </a:r>
            <a:endParaRPr lang="ko-KR" altLang="en-US" sz="2000" b="1" dirty="0">
              <a:latin typeface="+mn-lt"/>
              <a:ea typeface="+mn-ea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5DBF6-2A23-40A8-A352-8AAB4DFC94EF}" type="slidenum">
              <a:rPr lang="ko-KR" altLang="en-US" smtClean="0"/>
              <a:pPr/>
              <a:t>2</a:t>
            </a:fld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396640" y="1048465"/>
            <a:ext cx="3786510" cy="3753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b="1" dirty="0"/>
              <a:t>I. </a:t>
            </a:r>
            <a:r>
              <a:rPr lang="ko-KR" altLang="en-US" b="1" dirty="0"/>
              <a:t>시장현황 및 문제점   </a:t>
            </a:r>
            <a:endParaRPr lang="en-US" altLang="ko-KR" b="1" dirty="0"/>
          </a:p>
          <a:p>
            <a:pPr>
              <a:lnSpc>
                <a:spcPts val="2400"/>
              </a:lnSpc>
            </a:pPr>
            <a:r>
              <a:rPr lang="en-US" altLang="ko-KR" b="1" dirty="0"/>
              <a:t>  (Market status &amp; Problem)</a:t>
            </a:r>
          </a:p>
          <a:p>
            <a:pPr>
              <a:lnSpc>
                <a:spcPts val="2400"/>
              </a:lnSpc>
            </a:pPr>
            <a:endParaRPr lang="en-US" altLang="ko-KR" dirty="0"/>
          </a:p>
          <a:p>
            <a:pPr>
              <a:lnSpc>
                <a:spcPts val="24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해결방안 및 세부내용  </a:t>
            </a:r>
            <a:endParaRPr lang="en-US" altLang="ko-KR" b="1" dirty="0"/>
          </a:p>
          <a:p>
            <a:pPr>
              <a:lnSpc>
                <a:spcPts val="2400"/>
              </a:lnSpc>
            </a:pPr>
            <a:r>
              <a:rPr lang="en-US" altLang="ko-KR" b="1" dirty="0"/>
              <a:t>   (Solution &amp; Technology)</a:t>
            </a:r>
          </a:p>
          <a:p>
            <a:pPr>
              <a:lnSpc>
                <a:spcPts val="2400"/>
              </a:lnSpc>
            </a:pPr>
            <a:r>
              <a:rPr lang="en-US" altLang="ko-KR" sz="1600" dirty="0"/>
              <a:t>  1. </a:t>
            </a:r>
            <a:r>
              <a:rPr lang="ko-KR" altLang="en-US" sz="1600" dirty="0"/>
              <a:t>연구개발 요약 </a:t>
            </a:r>
            <a:r>
              <a:rPr lang="en-US" altLang="ko-KR" sz="1600" dirty="0"/>
              <a:t>(Solution)</a:t>
            </a:r>
          </a:p>
          <a:p>
            <a:pPr>
              <a:lnSpc>
                <a:spcPts val="2400"/>
              </a:lnSpc>
            </a:pPr>
            <a:r>
              <a:rPr lang="en-US" altLang="ko-KR" sz="1600" dirty="0"/>
              <a:t>  2. </a:t>
            </a:r>
            <a:r>
              <a:rPr lang="ko-KR" altLang="en-US" sz="1600" dirty="0"/>
              <a:t>연구개발 내용 및 목표</a:t>
            </a:r>
            <a:endParaRPr lang="en-US" altLang="ko-KR" sz="1600" dirty="0"/>
          </a:p>
          <a:p>
            <a:pPr>
              <a:lnSpc>
                <a:spcPts val="2400"/>
              </a:lnSpc>
            </a:pPr>
            <a:r>
              <a:rPr lang="en-US" altLang="ko-KR" sz="1600" dirty="0"/>
              <a:t>      (Technology &amp; Goal)</a:t>
            </a:r>
          </a:p>
          <a:p>
            <a:pPr>
              <a:lnSpc>
                <a:spcPts val="2400"/>
              </a:lnSpc>
            </a:pPr>
            <a:r>
              <a:rPr lang="en-US" altLang="ko-KR" sz="1600" dirty="0">
                <a:solidFill>
                  <a:prstClr val="black"/>
                </a:solidFill>
              </a:rPr>
              <a:t>  </a:t>
            </a:r>
            <a:r>
              <a:rPr lang="en-US" altLang="ko-KR" sz="1600" dirty="0"/>
              <a:t>3. </a:t>
            </a:r>
            <a:r>
              <a:rPr lang="ko-KR" altLang="en-US" sz="1600" dirty="0"/>
              <a:t>연구개발 현황 </a:t>
            </a:r>
            <a:r>
              <a:rPr lang="en-US" altLang="ko-KR" sz="1600" dirty="0"/>
              <a:t>(Preparation Status)</a:t>
            </a:r>
          </a:p>
          <a:p>
            <a:pPr>
              <a:lnSpc>
                <a:spcPts val="2400"/>
              </a:lnSpc>
            </a:pPr>
            <a:r>
              <a:rPr lang="en-US" altLang="ko-KR" sz="1600" dirty="0"/>
              <a:t>  4. </a:t>
            </a:r>
            <a:r>
              <a:rPr lang="ko-KR" altLang="en-US" sz="1600" dirty="0"/>
              <a:t>표준화 전략</a:t>
            </a:r>
            <a:endParaRPr lang="en-US" altLang="ko-KR" sz="1600" dirty="0"/>
          </a:p>
          <a:p>
            <a:pPr>
              <a:lnSpc>
                <a:spcPts val="2400"/>
              </a:lnSpc>
            </a:pPr>
            <a:r>
              <a:rPr lang="en-US" altLang="ko-KR" sz="1600" dirty="0"/>
              <a:t>  5. </a:t>
            </a:r>
            <a:r>
              <a:rPr lang="ko-KR" altLang="en-US" sz="1600" dirty="0"/>
              <a:t>업무분장 및 추진일정</a:t>
            </a:r>
            <a:endParaRPr lang="en-US" altLang="ko-KR" sz="1600" dirty="0"/>
          </a:p>
          <a:p>
            <a:pPr>
              <a:lnSpc>
                <a:spcPts val="2400"/>
              </a:lnSpc>
            </a:pPr>
            <a:endParaRPr lang="en-US" altLang="ko-KR" sz="1600" dirty="0"/>
          </a:p>
        </p:txBody>
      </p:sp>
      <p:sp>
        <p:nvSpPr>
          <p:cNvPr id="6" name="직사각형 5"/>
          <p:cNvSpPr/>
          <p:nvPr/>
        </p:nvSpPr>
        <p:spPr>
          <a:xfrm>
            <a:off x="4414650" y="1038305"/>
            <a:ext cx="4444683" cy="4676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b="1" dirty="0"/>
              <a:t>III. </a:t>
            </a:r>
            <a:r>
              <a:rPr lang="ko-KR" altLang="en-US" b="1" dirty="0"/>
              <a:t>사업화 전략 </a:t>
            </a:r>
            <a:r>
              <a:rPr lang="en-US" altLang="ko-KR" b="1" dirty="0"/>
              <a:t>(Scale-up)</a:t>
            </a:r>
          </a:p>
          <a:p>
            <a:pPr lvl="0">
              <a:lnSpc>
                <a:spcPts val="2400"/>
              </a:lnSpc>
            </a:pPr>
            <a:r>
              <a:rPr lang="en-US" altLang="ko-KR" sz="1600" dirty="0">
                <a:solidFill>
                  <a:prstClr val="black"/>
                </a:solidFill>
              </a:rPr>
              <a:t>  1. </a:t>
            </a:r>
            <a:r>
              <a:rPr lang="ko-KR" altLang="en-US" sz="1600" dirty="0">
                <a:solidFill>
                  <a:prstClr val="black"/>
                </a:solidFill>
              </a:rPr>
              <a:t>목표시장 및 경쟁사 현황</a:t>
            </a:r>
            <a:endParaRPr lang="en-US" altLang="ko-KR" sz="1600" dirty="0">
              <a:solidFill>
                <a:prstClr val="black"/>
              </a:solidFill>
            </a:endParaRPr>
          </a:p>
          <a:p>
            <a:pPr lvl="0">
              <a:lnSpc>
                <a:spcPts val="2400"/>
              </a:lnSpc>
            </a:pPr>
            <a:r>
              <a:rPr lang="en-US" altLang="ko-KR" sz="1600" dirty="0">
                <a:solidFill>
                  <a:prstClr val="black"/>
                </a:solidFill>
              </a:rPr>
              <a:t>  2. </a:t>
            </a:r>
            <a:r>
              <a:rPr lang="ko-KR" altLang="en-US" sz="1600" dirty="0">
                <a:solidFill>
                  <a:prstClr val="black"/>
                </a:solidFill>
              </a:rPr>
              <a:t>사업화 계획</a:t>
            </a:r>
            <a:endParaRPr lang="en-US" altLang="ko-KR" sz="1600" dirty="0">
              <a:solidFill>
                <a:prstClr val="black"/>
              </a:solidFill>
            </a:endParaRPr>
          </a:p>
          <a:p>
            <a:pPr lvl="0">
              <a:lnSpc>
                <a:spcPts val="2400"/>
              </a:lnSpc>
            </a:pPr>
            <a:r>
              <a:rPr lang="en-US" altLang="ko-KR" sz="1600" dirty="0">
                <a:solidFill>
                  <a:prstClr val="black"/>
                </a:solidFill>
              </a:rPr>
              <a:t>  3. </a:t>
            </a:r>
            <a:r>
              <a:rPr lang="ko-KR" altLang="en-US" sz="1600" dirty="0">
                <a:solidFill>
                  <a:prstClr val="black"/>
                </a:solidFill>
              </a:rPr>
              <a:t>글로벌 진출전략</a:t>
            </a:r>
            <a:endParaRPr lang="en-US" altLang="ko-KR" sz="1600" dirty="0">
              <a:solidFill>
                <a:prstClr val="black"/>
              </a:solidFill>
            </a:endParaRPr>
          </a:p>
          <a:p>
            <a:pPr lvl="0">
              <a:lnSpc>
                <a:spcPts val="2400"/>
              </a:lnSpc>
            </a:pPr>
            <a:r>
              <a:rPr lang="en-US" altLang="ko-KR" sz="1600" dirty="0">
                <a:solidFill>
                  <a:prstClr val="black"/>
                </a:solidFill>
              </a:rPr>
              <a:t>  4. </a:t>
            </a:r>
            <a:r>
              <a:rPr lang="ko-KR" altLang="en-US" sz="1600" dirty="0" err="1">
                <a:solidFill>
                  <a:prstClr val="black"/>
                </a:solidFill>
              </a:rPr>
              <a:t>운영사</a:t>
            </a:r>
            <a:r>
              <a:rPr lang="ko-KR" altLang="en-US" sz="1600" dirty="0">
                <a:solidFill>
                  <a:prstClr val="black"/>
                </a:solidFill>
              </a:rPr>
              <a:t> 지원계획</a:t>
            </a:r>
            <a:endParaRPr lang="en-US" altLang="ko-KR" sz="1600" dirty="0">
              <a:solidFill>
                <a:prstClr val="black"/>
              </a:solidFill>
            </a:endParaRPr>
          </a:p>
          <a:p>
            <a:pPr>
              <a:lnSpc>
                <a:spcPts val="2400"/>
              </a:lnSpc>
            </a:pPr>
            <a:r>
              <a:rPr lang="en-US" altLang="ko-KR" sz="1600" dirty="0">
                <a:solidFill>
                  <a:prstClr val="black"/>
                </a:solidFill>
              </a:rPr>
              <a:t>  5. </a:t>
            </a:r>
            <a:r>
              <a:rPr lang="ko-KR" altLang="en-US" sz="1600" dirty="0"/>
              <a:t>고용창출 및 기대효과</a:t>
            </a:r>
            <a:endParaRPr lang="en-US" altLang="ko-KR" sz="1600" dirty="0"/>
          </a:p>
          <a:p>
            <a:pPr>
              <a:lnSpc>
                <a:spcPts val="2400"/>
              </a:lnSpc>
            </a:pPr>
            <a:r>
              <a:rPr lang="en-US" altLang="ko-KR" sz="1600" dirty="0"/>
              <a:t>  6. </a:t>
            </a:r>
            <a:r>
              <a:rPr lang="ko-KR" altLang="en-US" sz="1600" dirty="0"/>
              <a:t>사업화 목표</a:t>
            </a:r>
            <a:endParaRPr lang="en-US" altLang="ko-KR" sz="1600" dirty="0"/>
          </a:p>
          <a:p>
            <a:pPr>
              <a:lnSpc>
                <a:spcPts val="2400"/>
              </a:lnSpc>
            </a:pPr>
            <a:r>
              <a:rPr lang="en-US" altLang="ko-KR" sz="1600" dirty="0"/>
              <a:t>  7. </a:t>
            </a:r>
            <a:r>
              <a:rPr lang="ko-KR" altLang="en-US" sz="1600" dirty="0"/>
              <a:t>사업화 목표 산정 근거</a:t>
            </a:r>
            <a:endParaRPr lang="en-US" altLang="ko-KR" sz="1600" dirty="0"/>
          </a:p>
          <a:p>
            <a:pPr>
              <a:lnSpc>
                <a:spcPts val="2400"/>
              </a:lnSpc>
            </a:pPr>
            <a:endParaRPr lang="en-US" altLang="ko-KR" b="1" dirty="0">
              <a:latin typeface="+mn-ea"/>
            </a:endParaRPr>
          </a:p>
          <a:p>
            <a:pPr lvl="0">
              <a:lnSpc>
                <a:spcPts val="2400"/>
              </a:lnSpc>
            </a:pPr>
            <a:r>
              <a:rPr lang="en-US" altLang="ko-KR" b="1" dirty="0">
                <a:latin typeface="+mn-ea"/>
              </a:rPr>
              <a:t>IV. </a:t>
            </a:r>
            <a:r>
              <a:rPr lang="ko-KR" altLang="en-US" b="1" dirty="0">
                <a:solidFill>
                  <a:prstClr val="black"/>
                </a:solidFill>
                <a:latin typeface="+mn-ea"/>
              </a:rPr>
              <a:t>창업기업 소개</a:t>
            </a:r>
            <a:endParaRPr lang="en-US" altLang="ko-KR" b="1" dirty="0">
              <a:solidFill>
                <a:prstClr val="black"/>
              </a:solidFill>
              <a:latin typeface="+mn-ea"/>
            </a:endParaRPr>
          </a:p>
          <a:p>
            <a:pPr lvl="0">
              <a:lnSpc>
                <a:spcPts val="2400"/>
              </a:lnSpc>
            </a:pPr>
            <a:endParaRPr lang="en-US" altLang="ko-KR" b="1" dirty="0">
              <a:solidFill>
                <a:prstClr val="black"/>
              </a:solidFill>
              <a:latin typeface="+mn-ea"/>
            </a:endParaRPr>
          </a:p>
          <a:p>
            <a:pPr lvl="0">
              <a:lnSpc>
                <a:spcPts val="2400"/>
              </a:lnSpc>
            </a:pPr>
            <a:r>
              <a:rPr lang="en-US" altLang="ko-KR" b="1" spc="-150" dirty="0">
                <a:solidFill>
                  <a:prstClr val="black"/>
                </a:solidFill>
                <a:latin typeface="+mn-ea"/>
              </a:rPr>
              <a:t> </a:t>
            </a:r>
            <a:r>
              <a:rPr lang="en-US" altLang="ko-KR" b="1" dirty="0">
                <a:solidFill>
                  <a:prstClr val="black"/>
                </a:solidFill>
                <a:latin typeface="+mn-ea"/>
              </a:rPr>
              <a:t>V. </a:t>
            </a:r>
            <a:r>
              <a:rPr lang="ko-KR" altLang="en-US" b="1" dirty="0">
                <a:solidFill>
                  <a:prstClr val="black"/>
                </a:solidFill>
                <a:latin typeface="+mn-ea"/>
              </a:rPr>
              <a:t>연구개발 안전 및 보안조치 이행계획</a:t>
            </a:r>
            <a:endParaRPr lang="en-US" altLang="ko-KR" b="1" dirty="0">
              <a:solidFill>
                <a:prstClr val="black"/>
              </a:solidFill>
              <a:latin typeface="+mn-ea"/>
            </a:endParaRPr>
          </a:p>
          <a:p>
            <a:pPr lvl="0">
              <a:lnSpc>
                <a:spcPts val="2400"/>
              </a:lnSpc>
            </a:pPr>
            <a:r>
              <a:rPr lang="en-US" altLang="ko-KR" sz="1600" dirty="0">
                <a:solidFill>
                  <a:prstClr val="black"/>
                </a:solidFill>
              </a:rPr>
              <a:t>  1. </a:t>
            </a:r>
            <a:r>
              <a:rPr lang="ko-KR" altLang="en-US" sz="1600" dirty="0">
                <a:solidFill>
                  <a:prstClr val="black"/>
                </a:solidFill>
              </a:rPr>
              <a:t>안전조치 이행계획</a:t>
            </a:r>
            <a:endParaRPr lang="en-US" altLang="ko-KR" sz="1600" dirty="0">
              <a:solidFill>
                <a:prstClr val="black"/>
              </a:solidFill>
            </a:endParaRPr>
          </a:p>
          <a:p>
            <a:pPr lvl="0">
              <a:lnSpc>
                <a:spcPts val="2400"/>
              </a:lnSpc>
            </a:pPr>
            <a:r>
              <a:rPr lang="en-US" altLang="ko-KR" sz="1600" dirty="0">
                <a:solidFill>
                  <a:prstClr val="black"/>
                </a:solidFill>
              </a:rPr>
              <a:t>  2. </a:t>
            </a:r>
            <a:r>
              <a:rPr lang="ko-KR" altLang="en-US" sz="1600" dirty="0">
                <a:solidFill>
                  <a:prstClr val="black"/>
                </a:solidFill>
              </a:rPr>
              <a:t>보안조치 이행계획</a:t>
            </a:r>
            <a:endParaRPr lang="en-US" altLang="ko-KR" sz="1600" dirty="0">
              <a:solidFill>
                <a:prstClr val="black"/>
              </a:solidFill>
            </a:endParaRPr>
          </a:p>
          <a:p>
            <a:pPr lvl="0">
              <a:lnSpc>
                <a:spcPts val="2400"/>
              </a:lnSpc>
            </a:pPr>
            <a:r>
              <a:rPr lang="en-US" altLang="ko-KR" sz="1600" dirty="0">
                <a:solidFill>
                  <a:prstClr val="black"/>
                </a:solidFill>
              </a:rPr>
              <a:t>  3. </a:t>
            </a:r>
            <a:r>
              <a:rPr lang="ko-KR" altLang="en-US" sz="1600" dirty="0">
                <a:solidFill>
                  <a:prstClr val="black"/>
                </a:solidFill>
              </a:rPr>
              <a:t>그 밖의 조치사항 이행계획</a:t>
            </a:r>
            <a:endParaRPr lang="en-US" altLang="ko-KR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302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5DBF6-2A23-40A8-A352-8AAB4DFC94EF}" type="slidenum">
              <a:rPr lang="ko-KR" altLang="en-US" smtClean="0"/>
              <a:pPr/>
              <a:t>3</a:t>
            </a:fld>
            <a:endParaRPr lang="ko-KR" altLang="en-US"/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247980" y="112549"/>
            <a:ext cx="6188446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400"/>
              </a:lnSpc>
            </a:pPr>
            <a:r>
              <a:rPr lang="en-US" altLang="ko-KR" sz="2000" b="1" dirty="0">
                <a:latin typeface="+mn-lt"/>
                <a:ea typeface="+mn-ea"/>
              </a:rPr>
              <a:t>I. </a:t>
            </a:r>
            <a:r>
              <a:rPr lang="ko-KR" altLang="en-US" sz="2000" b="1" dirty="0"/>
              <a:t>시장현황 및 문제점</a:t>
            </a:r>
            <a:r>
              <a:rPr lang="en-US" altLang="ko-KR" sz="2000" b="1" dirty="0"/>
              <a:t> (Market status &amp; Problem)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02510" y="5484611"/>
                <a:ext cx="7630160" cy="646331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ko-KR" sz="12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• </m:t>
                    </m:r>
                  </m:oMath>
                </a14:m>
                <a:r>
                  <a:rPr lang="ko-KR" altLang="en-US" sz="1200" b="1" dirty="0">
                    <a:solidFill>
                      <a:srgbClr val="0070C0"/>
                    </a:solidFill>
                    <a:latin typeface="+mn-ea"/>
                  </a:rPr>
                  <a:t>작성요령</a:t>
                </a:r>
                <a:endParaRPr lang="en-US" altLang="ko-KR" sz="1200" b="1" dirty="0">
                  <a:solidFill>
                    <a:srgbClr val="0070C0"/>
                  </a:solidFill>
                  <a:latin typeface="+mn-ea"/>
                </a:endParaRPr>
              </a:p>
              <a:p>
                <a:r>
                  <a:rPr lang="en-US" altLang="ko-KR" sz="1200" kern="0" spc="-30" dirty="0">
                    <a:solidFill>
                      <a:srgbClr val="0070C0"/>
                    </a:solidFill>
                    <a:effectLst/>
                    <a:latin typeface="+mn-ea"/>
                  </a:rPr>
                  <a:t>- </a:t>
                </a:r>
                <a:r>
                  <a:rPr lang="ko-KR" altLang="en-US" sz="1200" kern="0" spc="-30" dirty="0">
                    <a:solidFill>
                      <a:srgbClr val="0070C0"/>
                    </a:solidFill>
                    <a:effectLst/>
                    <a:latin typeface="+mn-ea"/>
                  </a:rPr>
                  <a:t>연구개발과제와 관련되는 국내외 현황 및 문제점과 전망</a:t>
                </a:r>
                <a:r>
                  <a:rPr lang="en-US" altLang="ko-KR" sz="1200" kern="0" spc="-30" dirty="0">
                    <a:solidFill>
                      <a:srgbClr val="0070C0"/>
                    </a:solidFill>
                    <a:effectLst/>
                    <a:latin typeface="+mn-ea"/>
                  </a:rPr>
                  <a:t>, </a:t>
                </a:r>
                <a:r>
                  <a:rPr lang="ko-KR" altLang="en-US" sz="1200" kern="0" spc="-30" dirty="0">
                    <a:solidFill>
                      <a:srgbClr val="0070C0"/>
                    </a:solidFill>
                    <a:effectLst/>
                    <a:latin typeface="+mn-ea"/>
                  </a:rPr>
                  <a:t>국내 연구개발의 필요성</a:t>
                </a:r>
                <a:r>
                  <a:rPr lang="en-US" altLang="ko-KR" sz="1200" kern="0" spc="-30" dirty="0">
                    <a:solidFill>
                      <a:srgbClr val="0070C0"/>
                    </a:solidFill>
                    <a:effectLst/>
                    <a:latin typeface="+mn-ea"/>
                  </a:rPr>
                  <a:t>, </a:t>
                </a:r>
                <a:r>
                  <a:rPr lang="ko-KR" altLang="en-US" sz="1200" kern="0" spc="-30" dirty="0">
                    <a:solidFill>
                      <a:srgbClr val="0070C0"/>
                    </a:solidFill>
                    <a:effectLst/>
                    <a:latin typeface="+mn-ea"/>
                  </a:rPr>
                  <a:t>정부 정책과의 연관성</a:t>
                </a:r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latin typeface="+mn-ea"/>
                  </a:rPr>
                  <a:t>, </a:t>
                </a:r>
              </a:p>
              <a:p>
                <a:r>
                  <a:rPr lang="ko-KR" altLang="en-US" sz="1200" kern="0" spc="0" dirty="0">
                    <a:solidFill>
                      <a:srgbClr val="0070C0"/>
                    </a:solidFill>
                    <a:effectLst/>
                    <a:latin typeface="+mn-ea"/>
                  </a:rPr>
                  <a:t>  해당 국가연구개발사업의 근거 법령 및 추진계획과의 </a:t>
                </a:r>
                <a:r>
                  <a:rPr lang="ko-KR" altLang="en-US" sz="1200" kern="0" spc="0" dirty="0" err="1">
                    <a:solidFill>
                      <a:srgbClr val="0070C0"/>
                    </a:solidFill>
                    <a:effectLst/>
                    <a:latin typeface="+mn-ea"/>
                  </a:rPr>
                  <a:t>부합성</a:t>
                </a:r>
                <a:r>
                  <a:rPr lang="ko-KR" altLang="en-US" sz="1200" kern="0" spc="0" dirty="0">
                    <a:solidFill>
                      <a:srgbClr val="0070C0"/>
                    </a:solidFill>
                    <a:effectLst/>
                    <a:latin typeface="+mn-ea"/>
                  </a:rPr>
                  <a:t> 등을 기재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510" y="5484611"/>
                <a:ext cx="7630160" cy="646331"/>
              </a:xfrm>
              <a:prstGeom prst="rect">
                <a:avLst/>
              </a:prstGeom>
              <a:blipFill>
                <a:blip r:embed="rId2"/>
                <a:stretch>
                  <a:fillRect t="-926" b="-5556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3633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5DBF6-2A23-40A8-A352-8AAB4DFC94EF}" type="slidenum">
              <a:rPr lang="ko-KR" altLang="en-US" smtClean="0"/>
              <a:pPr/>
              <a:t>4</a:t>
            </a:fld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35460" y="714375"/>
            <a:ext cx="7484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1. </a:t>
            </a:r>
            <a:r>
              <a:rPr lang="ko-KR" altLang="en-US" b="1" dirty="0"/>
              <a:t>연구개발 요약 </a:t>
            </a:r>
            <a:r>
              <a:rPr lang="en-US" altLang="ko-KR" b="1" dirty="0"/>
              <a:t>(Solution)</a:t>
            </a: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247981" y="112549"/>
            <a:ext cx="6485328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400"/>
              </a:lnSpc>
            </a:pPr>
            <a:r>
              <a:rPr lang="en-US" altLang="ko-KR" sz="2000" b="1" dirty="0">
                <a:latin typeface="+mn-lt"/>
                <a:ea typeface="+mn-ea"/>
              </a:rPr>
              <a:t>II. </a:t>
            </a:r>
            <a:r>
              <a:rPr lang="ko-KR" altLang="en-US" sz="2000" b="1" dirty="0"/>
              <a:t>해결방안 및 세부내용 </a:t>
            </a:r>
            <a:r>
              <a:rPr lang="en-US" altLang="ko-KR" sz="2000" b="1" dirty="0"/>
              <a:t>(Solution &amp; Technology)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635D533-0CF0-481E-9A65-12747E9ED153}"/>
                  </a:ext>
                </a:extLst>
              </p:cNvPr>
              <p:cNvSpPr txBox="1"/>
              <p:nvPr/>
            </p:nvSpPr>
            <p:spPr>
              <a:xfrm>
                <a:off x="628488" y="5698846"/>
                <a:ext cx="7934333" cy="461665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ko-KR" sz="1200" b="1" i="1" smtClean="0">
                        <a:solidFill>
                          <a:srgbClr val="0070C0"/>
                        </a:solidFill>
                        <a:latin typeface="Cambria Math"/>
                      </a:rPr>
                      <m:t>• </m:t>
                    </m:r>
                  </m:oMath>
                </a14:m>
                <a:r>
                  <a:rPr lang="ko-KR" altLang="en-US" sz="1200" b="1" dirty="0">
                    <a:solidFill>
                      <a:srgbClr val="0070C0"/>
                    </a:solidFill>
                  </a:rPr>
                  <a:t>작성요령</a:t>
                </a:r>
                <a:endParaRPr lang="en-US" altLang="ko-KR" sz="1200" dirty="0">
                  <a:solidFill>
                    <a:srgbClr val="0070C0"/>
                  </a:solidFill>
                </a:endParaRPr>
              </a:p>
              <a:p>
                <a:r>
                  <a:rPr lang="en-US" altLang="ko-KR" sz="1200" dirty="0">
                    <a:solidFill>
                      <a:srgbClr val="0070C0"/>
                    </a:solidFill>
                  </a:rPr>
                  <a:t>-  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문제점에 대한 솔루션을 핵심적으로 제시</a:t>
                </a:r>
                <a:endParaRPr lang="ko-KR" altLang="en-US" sz="9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635D533-0CF0-481E-9A65-12747E9ED1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488" y="5698846"/>
                <a:ext cx="7934333" cy="461665"/>
              </a:xfrm>
              <a:prstGeom prst="rect">
                <a:avLst/>
              </a:prstGeom>
              <a:blipFill>
                <a:blip r:embed="rId2"/>
                <a:stretch>
                  <a:fillRect t="-1282" b="-7692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7441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937528" y="6356351"/>
            <a:ext cx="2057400" cy="365125"/>
          </a:xfrm>
        </p:spPr>
        <p:txBody>
          <a:bodyPr/>
          <a:lstStyle/>
          <a:p>
            <a:fld id="{6395DBF6-2A23-40A8-A352-8AAB4DFC94EF}" type="slidenum">
              <a:rPr lang="ko-KR" altLang="en-US" smtClean="0"/>
              <a:pPr/>
              <a:t>5</a:t>
            </a:fld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35460" y="714375"/>
            <a:ext cx="7484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2. </a:t>
            </a:r>
            <a:r>
              <a:rPr lang="ko-KR" altLang="en-US" b="1" dirty="0"/>
              <a:t>연구개발 내용 및 목표 </a:t>
            </a:r>
            <a:r>
              <a:rPr lang="en-US" altLang="ko-KR" b="1" dirty="0"/>
              <a:t>(Technology &amp; Goal)</a:t>
            </a: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247981" y="112549"/>
            <a:ext cx="6485328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400"/>
              </a:lnSpc>
            </a:pPr>
            <a:r>
              <a:rPr lang="en-US" altLang="ko-KR" sz="2000" b="1" dirty="0">
                <a:latin typeface="+mn-lt"/>
                <a:ea typeface="+mn-ea"/>
              </a:rPr>
              <a:t>II. </a:t>
            </a:r>
            <a:r>
              <a:rPr lang="ko-KR" altLang="en-US" sz="2000" b="1" dirty="0"/>
              <a:t>해결방안 및 세부내용 </a:t>
            </a:r>
            <a:r>
              <a:rPr lang="en-US" altLang="ko-KR" sz="2000" b="1" dirty="0"/>
              <a:t>(Solution &amp; Technology)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635D533-0CF0-481E-9A65-12747E9ED153}"/>
                  </a:ext>
                </a:extLst>
              </p:cNvPr>
              <p:cNvSpPr txBox="1"/>
              <p:nvPr/>
            </p:nvSpPr>
            <p:spPr>
              <a:xfrm>
                <a:off x="535460" y="4943296"/>
                <a:ext cx="8002273" cy="830997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ko-KR" sz="12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• </m:t>
                    </m:r>
                  </m:oMath>
                </a14:m>
                <a:r>
                  <a:rPr lang="ko-KR" altLang="en-US" sz="1200" b="1" dirty="0">
                    <a:solidFill>
                      <a:srgbClr val="0070C0"/>
                    </a:solidFill>
                    <a:latin typeface="+mn-ea"/>
                  </a:rPr>
                  <a:t>작성요령</a:t>
                </a:r>
                <a:endParaRPr lang="en-US" altLang="ko-KR" sz="1200" b="1" dirty="0">
                  <a:solidFill>
                    <a:srgbClr val="0070C0"/>
                  </a:solidFill>
                  <a:latin typeface="+mn-ea"/>
                </a:endParaRPr>
              </a:p>
              <a:p>
                <a:pPr marL="171450" indent="-171450">
                  <a:buFontTx/>
                  <a:buChar char="-"/>
                </a:pPr>
                <a:r>
                  <a:rPr lang="ko-KR" altLang="en-US" sz="1200" dirty="0" err="1">
                    <a:solidFill>
                      <a:srgbClr val="0070C0"/>
                    </a:solidFill>
                  </a:rPr>
                  <a:t>연구개발하고자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 하는 주요 </a:t>
                </a:r>
                <a:r>
                  <a:rPr lang="ko-KR" altLang="en-US" sz="1200" dirty="0" err="1">
                    <a:solidFill>
                      <a:srgbClr val="0070C0"/>
                    </a:solidFill>
                  </a:rPr>
                  <a:t>핵심지술을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 개발단계별 또는 주요 </a:t>
                </a:r>
                <a:r>
                  <a:rPr lang="ko-KR" altLang="en-US" sz="1200" dirty="0" err="1">
                    <a:solidFill>
                      <a:srgbClr val="0070C0"/>
                    </a:solidFill>
                  </a:rPr>
                  <a:t>모듈별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 순으로 세부적인 내용</a:t>
                </a:r>
                <a:r>
                  <a:rPr lang="en-US" altLang="ko-KR" sz="1200" dirty="0">
                    <a:solidFill>
                      <a:srgbClr val="0070C0"/>
                    </a:solidFill>
                  </a:rPr>
                  <a:t> 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기재</a:t>
                </a:r>
                <a:endParaRPr lang="en-US" altLang="ko-KR" sz="1200" dirty="0">
                  <a:solidFill>
                    <a:srgbClr val="0070C0"/>
                  </a:solidFill>
                </a:endParaRPr>
              </a:p>
              <a:p>
                <a:pPr marL="171450" indent="-171450">
                  <a:buFontTx/>
                  <a:buChar char="-"/>
                </a:pPr>
                <a:r>
                  <a:rPr lang="ko-KR" altLang="en-US" sz="1200" dirty="0">
                    <a:solidFill>
                      <a:srgbClr val="0070C0"/>
                    </a:solidFill>
                  </a:rPr>
                  <a:t>최종목표 개발결과물의 용도 및 적용 분야를 구체적으로 작성</a:t>
                </a:r>
                <a:endParaRPr lang="en-US" altLang="ko-KR" sz="1200" dirty="0">
                  <a:solidFill>
                    <a:srgbClr val="0070C0"/>
                  </a:solidFill>
                </a:endParaRPr>
              </a:p>
              <a:p>
                <a:pPr marL="171450" indent="-171450">
                  <a:buFontTx/>
                  <a:buChar char="-"/>
                </a:pPr>
                <a:r>
                  <a:rPr lang="ko-KR" altLang="en-US" sz="1200" dirty="0">
                    <a:solidFill>
                      <a:srgbClr val="0070C0"/>
                    </a:solidFill>
                  </a:rPr>
                  <a:t>기업 영업상 보안이 필요한 부분은 간단히 언급할 수 있으나</a:t>
                </a:r>
                <a:r>
                  <a:rPr lang="en-US" altLang="ko-KR" sz="1200" dirty="0">
                    <a:solidFill>
                      <a:srgbClr val="0070C0"/>
                    </a:solidFill>
                  </a:rPr>
                  <a:t>, 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개략적인 내용 제시는 필요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635D533-0CF0-481E-9A65-12747E9ED1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460" y="4943296"/>
                <a:ext cx="8002273" cy="830997"/>
              </a:xfrm>
              <a:prstGeom prst="rect">
                <a:avLst/>
              </a:prstGeom>
              <a:blipFill>
                <a:blip r:embed="rId2"/>
                <a:stretch>
                  <a:fillRect l="-76" t="-725" b="-5797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897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937528" y="6373129"/>
            <a:ext cx="2057400" cy="365125"/>
          </a:xfrm>
        </p:spPr>
        <p:txBody>
          <a:bodyPr/>
          <a:lstStyle/>
          <a:p>
            <a:fld id="{6395DBF6-2A23-40A8-A352-8AAB4DFC94EF}" type="slidenum">
              <a:rPr lang="ko-KR" altLang="en-US" smtClean="0"/>
              <a:pPr/>
              <a:t>6</a:t>
            </a:fld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35460" y="714375"/>
            <a:ext cx="7484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2. </a:t>
            </a:r>
            <a:r>
              <a:rPr lang="ko-KR" altLang="en-US" b="1" dirty="0"/>
              <a:t>연구개발 내용 및 목표 </a:t>
            </a:r>
            <a:r>
              <a:rPr lang="en-US" altLang="ko-KR" b="1" dirty="0"/>
              <a:t>(Technology &amp; Goal)</a:t>
            </a: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247981" y="112549"/>
            <a:ext cx="6485328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400"/>
              </a:lnSpc>
            </a:pPr>
            <a:r>
              <a:rPr lang="en-US" altLang="ko-KR" sz="2000" b="1" dirty="0">
                <a:latin typeface="+mn-lt"/>
                <a:ea typeface="+mn-ea"/>
              </a:rPr>
              <a:t>II. </a:t>
            </a:r>
            <a:r>
              <a:rPr lang="ko-KR" altLang="en-US" sz="2000" b="1" dirty="0"/>
              <a:t>해결방안 및 세부내용 </a:t>
            </a:r>
            <a:r>
              <a:rPr lang="en-US" altLang="ko-KR" sz="2000" b="1" dirty="0"/>
              <a:t>(Solution &amp; Technology)</a:t>
            </a:r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DE745B08-8CFB-4852-81B2-DCD64BAB20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3396419"/>
              </p:ext>
            </p:extLst>
          </p:nvPr>
        </p:nvGraphicFramePr>
        <p:xfrm>
          <a:off x="651537" y="1497760"/>
          <a:ext cx="7911283" cy="1410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36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134">
                  <a:extLst>
                    <a:ext uri="{9D8B030D-6E8A-4147-A177-3AD203B41FA5}">
                      <a16:colId xmlns:a16="http://schemas.microsoft.com/office/drawing/2014/main" val="1810273829"/>
                    </a:ext>
                  </a:extLst>
                </a:gridCol>
                <a:gridCol w="1012165">
                  <a:extLst>
                    <a:ext uri="{9D8B030D-6E8A-4147-A177-3AD203B41FA5}">
                      <a16:colId xmlns:a16="http://schemas.microsoft.com/office/drawing/2014/main" val="1594523957"/>
                    </a:ext>
                  </a:extLst>
                </a:gridCol>
                <a:gridCol w="1012165">
                  <a:extLst>
                    <a:ext uri="{9D8B030D-6E8A-4147-A177-3AD203B41FA5}">
                      <a16:colId xmlns:a16="http://schemas.microsoft.com/office/drawing/2014/main" val="3057164233"/>
                    </a:ext>
                  </a:extLst>
                </a:gridCol>
                <a:gridCol w="1012165">
                  <a:extLst>
                    <a:ext uri="{9D8B030D-6E8A-4147-A177-3AD203B41FA5}">
                      <a16:colId xmlns:a16="http://schemas.microsoft.com/office/drawing/2014/main" val="3006899754"/>
                    </a:ext>
                  </a:extLst>
                </a:gridCol>
                <a:gridCol w="21993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7704">
                  <a:extLst>
                    <a:ext uri="{9D8B030D-6E8A-4147-A177-3AD203B41FA5}">
                      <a16:colId xmlns:a16="http://schemas.microsoft.com/office/drawing/2014/main" val="3159313443"/>
                    </a:ext>
                  </a:extLst>
                </a:gridCol>
              </a:tblGrid>
              <a:tr h="274600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i="0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평가 항목</a:t>
                      </a:r>
                      <a:endParaRPr lang="en-US" altLang="ko-KR" sz="1000" b="1" i="0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i="0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i="0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주요성능</a:t>
                      </a:r>
                      <a:r>
                        <a:rPr lang="en-US" altLang="ko-KR" sz="1000" b="1" i="0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1" i="0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i="0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단 위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i="0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전체 항목에서 차지하는</a:t>
                      </a:r>
                      <a:endParaRPr lang="en-US" altLang="ko-KR" sz="1000" b="1" i="0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i="0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비중</a:t>
                      </a:r>
                      <a:r>
                        <a:rPr lang="en-US" altLang="ko-KR" sz="1000" b="1" i="0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(%)</a:t>
                      </a:r>
                      <a:endParaRPr lang="ko-KR" altLang="en-US" sz="1000" b="1" i="0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i="0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세계 최고수준 </a:t>
                      </a:r>
                      <a:r>
                        <a:rPr lang="en-US" altLang="ko-KR" sz="800" b="1" i="0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b="1" i="0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보유국</a:t>
                      </a:r>
                      <a:r>
                        <a:rPr lang="en-US" altLang="ko-KR" sz="800" b="1" i="0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800" b="1" i="0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보유기관</a:t>
                      </a:r>
                      <a:r>
                        <a:rPr lang="en-US" altLang="ko-KR" sz="800" b="1" i="0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1" i="0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i="0" kern="0" spc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연구개발 전 국내 수준</a:t>
                      </a:r>
                      <a:endParaRPr lang="ko-KR" altLang="en-US" sz="1000" b="1" i="0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i="0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목표 설정 근거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i="0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연구개발 목표치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6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i="0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i="0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i="0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i="0" kern="0" spc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성능수준</a:t>
                      </a:r>
                      <a:endParaRPr lang="ko-KR" altLang="en-US" sz="1000" b="1" i="0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i="0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성능수준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i="0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i="0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64126"/>
                  </a:ext>
                </a:extLst>
              </a:tr>
              <a:tr h="174286"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1" kern="0" spc="0" dirty="0">
                          <a:solidFill>
                            <a:srgbClr val="0070C0"/>
                          </a:solidFill>
                          <a:effectLst/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1. </a:t>
                      </a:r>
                      <a:r>
                        <a:rPr lang="ko-KR" altLang="en-US" sz="1000" b="0" i="1" kern="0" spc="0" dirty="0">
                          <a:solidFill>
                            <a:srgbClr val="0070C0"/>
                          </a:solidFill>
                          <a:effectLst/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예</a:t>
                      </a:r>
                      <a:r>
                        <a:rPr lang="en-US" altLang="ko-KR" sz="1000" b="0" i="1" kern="0" spc="0" dirty="0">
                          <a:solidFill>
                            <a:srgbClr val="0070C0"/>
                          </a:solidFill>
                          <a:effectLst/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 </a:t>
                      </a:r>
                      <a:r>
                        <a:rPr lang="ko-KR" altLang="en-US" sz="1000" b="0" i="1" kern="0" spc="0" dirty="0">
                          <a:solidFill>
                            <a:srgbClr val="0070C0"/>
                          </a:solidFill>
                          <a:effectLst/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속도</a:t>
                      </a:r>
                      <a:endParaRPr lang="ko-KR" altLang="en-US" sz="1000" b="0" i="1" kern="0" spc="0" dirty="0">
                        <a:solidFill>
                          <a:srgbClr val="0070C0"/>
                        </a:solidFill>
                        <a:effectLst/>
                        <a:latin typeface="휴먼명조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1" kern="0" spc="0">
                          <a:solidFill>
                            <a:srgbClr val="0070C0"/>
                          </a:solidFill>
                          <a:effectLst/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km</a:t>
                      </a:r>
                      <a:endParaRPr lang="en-US" sz="1000" b="0" i="1" kern="0" spc="0">
                        <a:solidFill>
                          <a:srgbClr val="0070C0"/>
                        </a:solidFill>
                        <a:effectLst/>
                        <a:latin typeface="휴먼명조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1" kern="0" spc="0">
                          <a:solidFill>
                            <a:srgbClr val="0070C0"/>
                          </a:solidFill>
                          <a:effectLst/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20</a:t>
                      </a:r>
                      <a:endParaRPr lang="en-US" sz="1000" b="0" i="1" kern="0" spc="0">
                        <a:solidFill>
                          <a:srgbClr val="0070C0"/>
                        </a:solidFill>
                        <a:effectLst/>
                        <a:latin typeface="휴먼명조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1" kern="0" spc="0">
                        <a:solidFill>
                          <a:srgbClr val="0070C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1" kern="0" spc="0">
                        <a:solidFill>
                          <a:srgbClr val="0070C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1" kern="0" spc="0" dirty="0">
                        <a:solidFill>
                          <a:srgbClr val="0070C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1" kern="0" spc="0" dirty="0">
                        <a:solidFill>
                          <a:srgbClr val="0070C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49658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1" kern="0" spc="0">
                          <a:solidFill>
                            <a:srgbClr val="0070C0"/>
                          </a:solidFill>
                          <a:effectLst/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2. </a:t>
                      </a:r>
                      <a:r>
                        <a:rPr lang="ko-KR" altLang="en-US" sz="1000" b="0" i="1" kern="0" spc="0">
                          <a:solidFill>
                            <a:srgbClr val="0070C0"/>
                          </a:solidFill>
                          <a:effectLst/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예</a:t>
                      </a:r>
                      <a:r>
                        <a:rPr lang="en-US" altLang="ko-KR" sz="1000" b="0" i="1" kern="0" spc="0">
                          <a:solidFill>
                            <a:srgbClr val="0070C0"/>
                          </a:solidFill>
                          <a:effectLst/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 </a:t>
                      </a:r>
                      <a:r>
                        <a:rPr lang="ko-KR" altLang="en-US" sz="1000" b="0" i="1" kern="0" spc="0">
                          <a:solidFill>
                            <a:srgbClr val="0070C0"/>
                          </a:solidFill>
                          <a:effectLst/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소음</a:t>
                      </a:r>
                      <a:endParaRPr lang="ko-KR" altLang="en-US" sz="1000" b="0" i="1" kern="0" spc="0">
                        <a:solidFill>
                          <a:srgbClr val="0070C0"/>
                        </a:solidFill>
                        <a:effectLst/>
                        <a:latin typeface="휴먼명조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1" kern="0" spc="0" dirty="0" err="1">
                          <a:solidFill>
                            <a:srgbClr val="0070C0"/>
                          </a:solidFill>
                          <a:effectLst/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db</a:t>
                      </a:r>
                      <a:endParaRPr lang="en-US" sz="1000" b="0" i="1" kern="0" spc="0" dirty="0">
                        <a:solidFill>
                          <a:srgbClr val="0070C0"/>
                        </a:solidFill>
                        <a:effectLst/>
                        <a:latin typeface="휴먼명조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1" kern="0" spc="0" dirty="0">
                          <a:solidFill>
                            <a:srgbClr val="0070C0"/>
                          </a:solidFill>
                          <a:effectLst/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30</a:t>
                      </a:r>
                      <a:endParaRPr lang="en-US" sz="1000" b="0" i="1" kern="0" spc="0" dirty="0">
                        <a:solidFill>
                          <a:srgbClr val="0070C0"/>
                        </a:solidFill>
                        <a:effectLst/>
                        <a:latin typeface="휴먼명조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1" kern="0" spc="0" dirty="0">
                        <a:solidFill>
                          <a:srgbClr val="0070C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1" kern="0" spc="0" dirty="0">
                        <a:solidFill>
                          <a:srgbClr val="0070C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1" kern="0" spc="0" dirty="0">
                        <a:solidFill>
                          <a:srgbClr val="0070C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1" kern="0" spc="0" dirty="0">
                        <a:solidFill>
                          <a:srgbClr val="0070C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92982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1" kern="0" spc="0" dirty="0">
                        <a:solidFill>
                          <a:srgbClr val="0070C0"/>
                        </a:solidFill>
                        <a:effectLst/>
                        <a:latin typeface="휴먼명조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i="1" kern="0" spc="0" dirty="0">
                        <a:solidFill>
                          <a:srgbClr val="0070C0"/>
                        </a:solidFill>
                        <a:effectLst/>
                        <a:latin typeface="휴먼명조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1" kern="0" spc="0" dirty="0">
                          <a:solidFill>
                            <a:srgbClr val="0070C0"/>
                          </a:solidFill>
                          <a:effectLst/>
                          <a:latin typeface="휴먼명조"/>
                        </a:rPr>
                        <a:t>20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1" kern="0" spc="0" dirty="0">
                        <a:solidFill>
                          <a:srgbClr val="0070C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1" kern="0" spc="0" dirty="0">
                        <a:solidFill>
                          <a:srgbClr val="0070C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1" kern="0" spc="0" dirty="0">
                        <a:solidFill>
                          <a:srgbClr val="0070C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1" kern="0" spc="0" dirty="0">
                        <a:solidFill>
                          <a:srgbClr val="0070C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31376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1" kern="0" spc="0" dirty="0">
                        <a:solidFill>
                          <a:srgbClr val="0070C0"/>
                        </a:solidFill>
                        <a:effectLst/>
                        <a:latin typeface="휴먼명조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i="1" kern="0" spc="0" dirty="0">
                        <a:solidFill>
                          <a:srgbClr val="0070C0"/>
                        </a:solidFill>
                        <a:effectLst/>
                        <a:latin typeface="휴먼명조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1" kern="0" spc="0" dirty="0">
                          <a:solidFill>
                            <a:srgbClr val="0070C0"/>
                          </a:solidFill>
                          <a:effectLst/>
                          <a:latin typeface="휴먼명조"/>
                        </a:rPr>
                        <a:t>30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1" kern="0" spc="0" dirty="0">
                        <a:solidFill>
                          <a:srgbClr val="0070C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1" kern="0" spc="0" dirty="0">
                        <a:solidFill>
                          <a:srgbClr val="0070C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1" kern="0" spc="0" dirty="0">
                        <a:solidFill>
                          <a:srgbClr val="0070C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1" kern="0" spc="0" dirty="0">
                        <a:solidFill>
                          <a:srgbClr val="0070C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6034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F1EB705-39D0-4B16-B97B-B88F57896EDF}"/>
                  </a:ext>
                </a:extLst>
              </p:cNvPr>
              <p:cNvSpPr txBox="1"/>
              <p:nvPr/>
            </p:nvSpPr>
            <p:spPr>
              <a:xfrm>
                <a:off x="651538" y="2966443"/>
                <a:ext cx="7911283" cy="1200329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ko-KR" sz="12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• </m:t>
                    </m:r>
                  </m:oMath>
                </a14:m>
                <a:r>
                  <a:rPr lang="ko-KR" altLang="en-US" sz="1200" b="1" dirty="0">
                    <a:solidFill>
                      <a:srgbClr val="0070C0"/>
                    </a:solidFill>
                    <a:latin typeface="+mn-ea"/>
                  </a:rPr>
                  <a:t>작성요령</a:t>
                </a:r>
                <a:endParaRPr lang="en-US" altLang="ko-KR" sz="1200" b="1" dirty="0">
                  <a:solidFill>
                    <a:srgbClr val="0070C0"/>
                  </a:solidFill>
                  <a:latin typeface="+mn-ea"/>
                </a:endParaRPr>
              </a:p>
              <a:p>
                <a:r>
                  <a:rPr lang="en-US" altLang="ko-KR" sz="1200" dirty="0">
                    <a:solidFill>
                      <a:srgbClr val="0070C0"/>
                    </a:solidFill>
                    <a:latin typeface="+mn-ea"/>
                  </a:rPr>
                  <a:t>- </a:t>
                </a:r>
                <a:r>
                  <a:rPr lang="ko-KR" altLang="en-US" sz="1200" dirty="0">
                    <a:solidFill>
                      <a:srgbClr val="0070C0"/>
                    </a:solidFill>
                    <a:latin typeface="+mn-ea"/>
                  </a:rPr>
                  <a:t>주요성능 </a:t>
                </a:r>
                <a:r>
                  <a:rPr lang="en-US" altLang="ko-KR" sz="1200" dirty="0">
                    <a:solidFill>
                      <a:srgbClr val="0070C0"/>
                    </a:solidFill>
                    <a:latin typeface="+mn-ea"/>
                  </a:rPr>
                  <a:t>: </a:t>
                </a:r>
                <a:r>
                  <a:rPr lang="ko-KR" altLang="en-US" sz="1200" dirty="0">
                    <a:solidFill>
                      <a:srgbClr val="0070C0"/>
                    </a:solidFill>
                    <a:latin typeface="+mn-ea"/>
                  </a:rPr>
                  <a:t>정밀도</a:t>
                </a:r>
                <a:r>
                  <a:rPr lang="en-US" altLang="ko-KR" sz="1200" dirty="0">
                    <a:solidFill>
                      <a:srgbClr val="0070C0"/>
                    </a:solidFill>
                    <a:latin typeface="+mn-ea"/>
                  </a:rPr>
                  <a:t>, </a:t>
                </a:r>
                <a:r>
                  <a:rPr lang="ko-KR" altLang="en-US" sz="1200" dirty="0">
                    <a:solidFill>
                      <a:srgbClr val="0070C0"/>
                    </a:solidFill>
                    <a:latin typeface="+mn-ea"/>
                  </a:rPr>
                  <a:t>인장강도</a:t>
                </a:r>
                <a:r>
                  <a:rPr lang="en-US" altLang="ko-KR" sz="1200" dirty="0">
                    <a:solidFill>
                      <a:srgbClr val="0070C0"/>
                    </a:solidFill>
                    <a:latin typeface="+mn-ea"/>
                  </a:rPr>
                  <a:t>, </a:t>
                </a:r>
                <a:r>
                  <a:rPr lang="ko-KR" altLang="en-US" sz="1200" dirty="0">
                    <a:solidFill>
                      <a:srgbClr val="0070C0"/>
                    </a:solidFill>
                    <a:latin typeface="+mn-ea"/>
                  </a:rPr>
                  <a:t>내충격성</a:t>
                </a:r>
                <a:r>
                  <a:rPr lang="en-US" altLang="ko-KR" sz="1200" dirty="0">
                    <a:solidFill>
                      <a:srgbClr val="0070C0"/>
                    </a:solidFill>
                    <a:latin typeface="+mn-ea"/>
                  </a:rPr>
                  <a:t>, </a:t>
                </a:r>
                <a:r>
                  <a:rPr lang="ko-KR" altLang="en-US" sz="1200" dirty="0">
                    <a:solidFill>
                      <a:srgbClr val="0070C0"/>
                    </a:solidFill>
                    <a:latin typeface="+mn-ea"/>
                  </a:rPr>
                  <a:t>작동전압</a:t>
                </a:r>
                <a:r>
                  <a:rPr lang="en-US" altLang="ko-KR" sz="1200" dirty="0">
                    <a:solidFill>
                      <a:srgbClr val="0070C0"/>
                    </a:solidFill>
                    <a:latin typeface="+mn-ea"/>
                  </a:rPr>
                  <a:t>, </a:t>
                </a:r>
                <a:r>
                  <a:rPr lang="ko-KR" altLang="en-US" sz="1200" dirty="0">
                    <a:solidFill>
                      <a:srgbClr val="0070C0"/>
                    </a:solidFill>
                    <a:latin typeface="+mn-ea"/>
                  </a:rPr>
                  <a:t>응답시간 등 기술적 성능판단기준이 </a:t>
                </a:r>
                <a:r>
                  <a:rPr lang="ko-KR" altLang="en-US" sz="1200" dirty="0" err="1">
                    <a:solidFill>
                      <a:srgbClr val="0070C0"/>
                    </a:solidFill>
                    <a:latin typeface="+mn-ea"/>
                  </a:rPr>
                  <a:t>되는것을</a:t>
                </a:r>
                <a:r>
                  <a:rPr lang="ko-KR" altLang="en-US" sz="1200" dirty="0">
                    <a:solidFill>
                      <a:srgbClr val="0070C0"/>
                    </a:solidFill>
                    <a:latin typeface="+mn-ea"/>
                  </a:rPr>
                  <a:t> 의미</a:t>
                </a:r>
                <a:endParaRPr lang="en-US" altLang="ko-KR" sz="1200" dirty="0">
                  <a:solidFill>
                    <a:srgbClr val="0070C0"/>
                  </a:solidFill>
                  <a:latin typeface="+mn-ea"/>
                </a:endParaRPr>
              </a:p>
              <a:p>
                <a:r>
                  <a:rPr lang="en-US" altLang="ko-KR" sz="1200" dirty="0">
                    <a:solidFill>
                      <a:srgbClr val="0070C0"/>
                    </a:solidFill>
                    <a:latin typeface="+mn-ea"/>
                  </a:rPr>
                  <a:t>- </a:t>
                </a:r>
                <a:r>
                  <a:rPr lang="ko-KR" altLang="en-US" sz="1200" dirty="0">
                    <a:solidFill>
                      <a:srgbClr val="0070C0"/>
                    </a:solidFill>
                    <a:latin typeface="+mn-ea"/>
                  </a:rPr>
                  <a:t>전체항목에서 차지하는 비중 </a:t>
                </a:r>
                <a:r>
                  <a:rPr lang="en-US" altLang="ko-KR" sz="1200" dirty="0">
                    <a:solidFill>
                      <a:srgbClr val="0070C0"/>
                    </a:solidFill>
                    <a:latin typeface="+mn-ea"/>
                  </a:rPr>
                  <a:t>: </a:t>
                </a:r>
                <a:r>
                  <a:rPr lang="ko-KR" altLang="en-US" sz="1200" dirty="0">
                    <a:solidFill>
                      <a:srgbClr val="0070C0"/>
                    </a:solidFill>
                    <a:latin typeface="+mn-ea"/>
                  </a:rPr>
                  <a:t>비중은 각 구성성능 사양의 최종목표에 대한 상대적 중요도를 말하며 </a:t>
                </a:r>
                <a:br>
                  <a:rPr lang="en-US" altLang="ko-KR" sz="1200" dirty="0">
                    <a:solidFill>
                      <a:srgbClr val="0070C0"/>
                    </a:solidFill>
                    <a:latin typeface="+mn-ea"/>
                  </a:rPr>
                </a:br>
                <a:r>
                  <a:rPr lang="en-US" altLang="ko-KR" sz="1200" dirty="0">
                    <a:solidFill>
                      <a:srgbClr val="0070C0"/>
                    </a:solidFill>
                    <a:latin typeface="+mn-ea"/>
                  </a:rPr>
                  <a:t>  </a:t>
                </a:r>
                <a:r>
                  <a:rPr lang="en-US" altLang="ko-KR" sz="1200" b="1" dirty="0">
                    <a:solidFill>
                      <a:srgbClr val="0070C0"/>
                    </a:solidFill>
                    <a:latin typeface="+mn-ea"/>
                  </a:rPr>
                  <a:t> </a:t>
                </a:r>
                <a:r>
                  <a:rPr lang="ko-KR" altLang="en-US" sz="1200" b="1" dirty="0">
                    <a:solidFill>
                      <a:srgbClr val="FF0000"/>
                    </a:solidFill>
                    <a:latin typeface="+mn-ea"/>
                  </a:rPr>
                  <a:t>합계는 </a:t>
                </a:r>
                <a:r>
                  <a:rPr lang="en-US" altLang="ko-KR" sz="1200" b="1" dirty="0">
                    <a:solidFill>
                      <a:srgbClr val="FF0000"/>
                    </a:solidFill>
                    <a:latin typeface="+mn-ea"/>
                  </a:rPr>
                  <a:t>100%</a:t>
                </a:r>
                <a:r>
                  <a:rPr lang="ko-KR" altLang="en-US" sz="1200" b="1" dirty="0" err="1">
                    <a:solidFill>
                      <a:srgbClr val="FF0000"/>
                    </a:solidFill>
                    <a:latin typeface="+mn-ea"/>
                  </a:rPr>
                  <a:t>이어야함</a:t>
                </a:r>
                <a:r>
                  <a:rPr lang="en-US" altLang="ko-KR" sz="1200" dirty="0">
                    <a:solidFill>
                      <a:srgbClr val="FF0000"/>
                    </a:solidFill>
                    <a:latin typeface="+mn-ea"/>
                  </a:rPr>
                  <a:t> </a:t>
                </a:r>
              </a:p>
              <a:p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latin typeface="+mn-ea"/>
                  </a:rPr>
                  <a:t>- </a:t>
                </a:r>
                <a:r>
                  <a:rPr lang="ko-KR" altLang="en-US" sz="1200" kern="0" spc="0" dirty="0">
                    <a:solidFill>
                      <a:srgbClr val="0070C0"/>
                    </a:solidFill>
                    <a:effectLst/>
                    <a:latin typeface="+mn-ea"/>
                  </a:rPr>
                  <a:t>연구개발과제 성격 및 분야별 특성을 고려하여 주요성능을 수치적으로 작성</a:t>
                </a:r>
                <a:br>
                  <a:rPr lang="en-US" altLang="ko-KR" sz="1200" kern="0" spc="0" dirty="0">
                    <a:solidFill>
                      <a:srgbClr val="0070C0"/>
                    </a:solidFill>
                    <a:effectLst/>
                    <a:latin typeface="+mn-ea"/>
                  </a:rPr>
                </a:br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latin typeface="+mn-ea"/>
                  </a:rPr>
                  <a:t>  (</a:t>
                </a:r>
                <a:r>
                  <a:rPr lang="ko-KR" altLang="en-US" sz="1200" kern="0" spc="0" dirty="0">
                    <a:solidFill>
                      <a:srgbClr val="0070C0"/>
                    </a:solidFill>
                    <a:effectLst/>
                    <a:latin typeface="+mn-ea"/>
                  </a:rPr>
                  <a:t>객관적 입증이 어려운 도전적 </a:t>
                </a:r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latin typeface="+mn-ea"/>
                  </a:rPr>
                  <a:t>R&amp;D</a:t>
                </a:r>
                <a:r>
                  <a:rPr lang="ko-KR" altLang="en-US" sz="1200" kern="0" spc="0" dirty="0">
                    <a:solidFill>
                      <a:srgbClr val="0070C0"/>
                    </a:solidFill>
                    <a:effectLst/>
                    <a:latin typeface="+mn-ea"/>
                  </a:rPr>
                  <a:t>의 경우 시장</a:t>
                </a:r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latin typeface="+mn-ea"/>
                  </a:rPr>
                  <a:t>·</a:t>
                </a:r>
                <a:r>
                  <a:rPr lang="ko-KR" altLang="en-US" sz="1200" kern="0" spc="0" dirty="0">
                    <a:solidFill>
                      <a:srgbClr val="0070C0"/>
                    </a:solidFill>
                    <a:effectLst/>
                    <a:latin typeface="+mn-ea"/>
                  </a:rPr>
                  <a:t>수요자 요구사항 및 후속 과제 도출 가능성 등 작성 가능</a:t>
                </a:r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latin typeface="+mn-ea"/>
                  </a:rPr>
                  <a:t>)</a:t>
                </a:r>
                <a:endParaRPr lang="ko-KR" altLang="en-US" sz="1200" kern="0" spc="0" dirty="0">
                  <a:solidFill>
                    <a:srgbClr val="0070C0"/>
                  </a:solidFill>
                  <a:effectLst/>
                  <a:latin typeface="+mn-ea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F1EB705-39D0-4B16-B97B-B88F57896E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538" y="2966443"/>
                <a:ext cx="7911283" cy="1200329"/>
              </a:xfrm>
              <a:prstGeom prst="rect">
                <a:avLst/>
              </a:prstGeom>
              <a:blipFill>
                <a:blip r:embed="rId2"/>
                <a:stretch>
                  <a:fillRect t="-503" b="-2513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50AD5F11-3C4D-4FB6-9469-DD0EF6C2BF4C}"/>
              </a:ext>
            </a:extLst>
          </p:cNvPr>
          <p:cNvSpPr txBox="1"/>
          <p:nvPr/>
        </p:nvSpPr>
        <p:spPr>
          <a:xfrm>
            <a:off x="638055" y="1189170"/>
            <a:ext cx="44950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/>
              <a:t>&lt;</a:t>
            </a:r>
            <a:r>
              <a:rPr lang="ko-KR" altLang="en-US" sz="1400" b="1" dirty="0"/>
              <a:t>결과물의 성능지표</a:t>
            </a:r>
            <a:r>
              <a:rPr lang="en-US" altLang="ko-KR" sz="1400" b="1" dirty="0"/>
              <a:t>&gt; </a:t>
            </a:r>
            <a:r>
              <a:rPr lang="en-US" altLang="ko-KR" sz="1400" b="1" dirty="0">
                <a:solidFill>
                  <a:srgbClr val="FF0000"/>
                </a:solidFill>
              </a:rPr>
              <a:t>(</a:t>
            </a:r>
            <a:r>
              <a:rPr lang="ko-KR" altLang="en-US" sz="1400" b="1" dirty="0">
                <a:solidFill>
                  <a:srgbClr val="FF0000"/>
                </a:solidFill>
              </a:rPr>
              <a:t>작성 필수</a:t>
            </a:r>
            <a:r>
              <a:rPr lang="en-US" altLang="ko-KR" sz="1400" b="1" dirty="0">
                <a:solidFill>
                  <a:srgbClr val="FF0000"/>
                </a:solidFill>
              </a:rPr>
              <a:t>)</a:t>
            </a:r>
            <a:endParaRPr lang="ko-KR" altLang="en-US" sz="1400" b="1" dirty="0"/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0B03C056-A5A5-45B0-921E-CF27722D88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5592030"/>
              </p:ext>
            </p:extLst>
          </p:nvPr>
        </p:nvGraphicFramePr>
        <p:xfrm>
          <a:off x="652934" y="4548520"/>
          <a:ext cx="7909884" cy="1027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84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3908">
                  <a:extLst>
                    <a:ext uri="{9D8B030D-6E8A-4147-A177-3AD203B41FA5}">
                      <a16:colId xmlns:a16="http://schemas.microsoft.com/office/drawing/2014/main" val="1810273829"/>
                    </a:ext>
                  </a:extLst>
                </a:gridCol>
                <a:gridCol w="2399251">
                  <a:extLst>
                    <a:ext uri="{9D8B030D-6E8A-4147-A177-3AD203B41FA5}">
                      <a16:colId xmlns:a16="http://schemas.microsoft.com/office/drawing/2014/main" val="3057164233"/>
                    </a:ext>
                  </a:extLst>
                </a:gridCol>
                <a:gridCol w="2598246">
                  <a:extLst>
                    <a:ext uri="{9D8B030D-6E8A-4147-A177-3AD203B41FA5}">
                      <a16:colId xmlns:a16="http://schemas.microsoft.com/office/drawing/2014/main" val="3006899754"/>
                    </a:ext>
                  </a:extLst>
                </a:gridCol>
              </a:tblGrid>
              <a:tr h="2746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i="0" kern="0" spc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순번</a:t>
                      </a:r>
                      <a:endParaRPr lang="ko-KR" altLang="en-US" sz="1000" b="1" i="0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i="0" kern="0" spc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평가항목</a:t>
                      </a:r>
                      <a:r>
                        <a:rPr lang="en-US" altLang="ko-KR" sz="1000" b="1" i="0" kern="0" spc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i="0" kern="0" spc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성능지표</a:t>
                      </a:r>
                      <a:r>
                        <a:rPr lang="en-US" altLang="ko-KR" sz="1000" b="1" i="0" kern="0" spc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1" i="0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i="0" kern="0" spc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평가방법</a:t>
                      </a:r>
                      <a:endParaRPr lang="ko-KR" altLang="en-US" sz="1000" b="1" i="0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i="0" kern="0" spc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평가환경</a:t>
                      </a: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500374"/>
                  </a:ext>
                </a:extLst>
              </a:tr>
              <a:tr h="128784"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i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4965817"/>
                  </a:ext>
                </a:extLst>
              </a:tr>
              <a:tr h="128784"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i="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1805733"/>
                  </a:ext>
                </a:extLst>
              </a:tr>
              <a:tr h="128784"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i="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9304580"/>
                  </a:ext>
                </a:extLst>
              </a:tr>
              <a:tr h="128784"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i="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821926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480EFDB-A3E4-4B42-9260-5B1A2713D6AF}"/>
                  </a:ext>
                </a:extLst>
              </p:cNvPr>
              <p:cNvSpPr txBox="1"/>
              <p:nvPr/>
            </p:nvSpPr>
            <p:spPr>
              <a:xfrm>
                <a:off x="638055" y="5508258"/>
                <a:ext cx="7911283" cy="830997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ko-KR" sz="12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• </m:t>
                    </m:r>
                  </m:oMath>
                </a14:m>
                <a:r>
                  <a:rPr lang="ko-KR" altLang="en-US" sz="1200" b="1" dirty="0">
                    <a:solidFill>
                      <a:srgbClr val="0070C0"/>
                    </a:solidFill>
                    <a:latin typeface="+mn-ea"/>
                  </a:rPr>
                  <a:t>작성요령</a:t>
                </a:r>
                <a:endParaRPr lang="en-US" altLang="ko-KR" sz="1200" b="1" dirty="0">
                  <a:solidFill>
                    <a:srgbClr val="0070C0"/>
                  </a:solidFill>
                  <a:latin typeface="+mn-ea"/>
                </a:endParaRPr>
              </a:p>
              <a:p>
                <a:r>
                  <a:rPr lang="en-US" altLang="ko-KR" sz="1200" kern="0" spc="-10" dirty="0">
                    <a:solidFill>
                      <a:srgbClr val="0070C0"/>
                    </a:solidFill>
                    <a:effectLst/>
                    <a:latin typeface="+mn-ea"/>
                  </a:rPr>
                  <a:t>- &lt;</a:t>
                </a:r>
                <a:r>
                  <a:rPr lang="ko-KR" altLang="en-US" sz="1200" kern="0" spc="-10" dirty="0">
                    <a:solidFill>
                      <a:srgbClr val="0070C0"/>
                    </a:solidFill>
                    <a:effectLst/>
                    <a:latin typeface="+mn-ea"/>
                  </a:rPr>
                  <a:t>결과물의 성과지표</a:t>
                </a:r>
                <a:r>
                  <a:rPr lang="en-US" altLang="ko-KR" sz="1200" kern="0" spc="-10" dirty="0">
                    <a:solidFill>
                      <a:srgbClr val="0070C0"/>
                    </a:solidFill>
                    <a:effectLst/>
                    <a:latin typeface="+mn-ea"/>
                  </a:rPr>
                  <a:t>&gt; </a:t>
                </a:r>
                <a:r>
                  <a:rPr lang="ko-KR" altLang="en-US" sz="1200" kern="0" spc="-10" dirty="0">
                    <a:solidFill>
                      <a:srgbClr val="0070C0"/>
                    </a:solidFill>
                    <a:effectLst/>
                    <a:latin typeface="+mn-ea"/>
                  </a:rPr>
                  <a:t>상 평가항목별 평가방법 및 평가환경을 모두 필수 기재</a:t>
                </a:r>
                <a:endParaRPr lang="en-US" altLang="ko-KR" sz="1200" kern="0" spc="-10" dirty="0">
                  <a:solidFill>
                    <a:srgbClr val="0070C0"/>
                  </a:solidFill>
                  <a:effectLst/>
                  <a:latin typeface="+mn-ea"/>
                </a:endParaRPr>
              </a:p>
              <a:p>
                <a:r>
                  <a:rPr lang="en-US" altLang="ko-KR" sz="1200" kern="0" spc="-10" dirty="0">
                    <a:solidFill>
                      <a:srgbClr val="0070C0"/>
                    </a:solidFill>
                    <a:effectLst/>
                    <a:latin typeface="+mn-ea"/>
                  </a:rPr>
                  <a:t>- </a:t>
                </a:r>
                <a:r>
                  <a:rPr lang="ko-KR" altLang="en-US" sz="1200" kern="0" spc="-10" dirty="0">
                    <a:solidFill>
                      <a:srgbClr val="0070C0"/>
                    </a:solidFill>
                    <a:effectLst/>
                    <a:latin typeface="+mn-ea"/>
                  </a:rPr>
                  <a:t>신뢰성이 전제되어야 하며</a:t>
                </a:r>
                <a:r>
                  <a:rPr lang="en-US" altLang="ko-KR" sz="1200" kern="0" spc="-10" dirty="0">
                    <a:solidFill>
                      <a:srgbClr val="0070C0"/>
                    </a:solidFill>
                    <a:effectLst/>
                    <a:latin typeface="+mn-ea"/>
                  </a:rPr>
                  <a:t>, </a:t>
                </a:r>
                <a:r>
                  <a:rPr lang="ko-KR" altLang="en-US" sz="1200" kern="0" spc="-10" dirty="0">
                    <a:solidFill>
                      <a:srgbClr val="0070C0"/>
                    </a:solidFill>
                    <a:effectLst/>
                    <a:latin typeface="+mn-ea"/>
                  </a:rPr>
                  <a:t>공인기관 시험성적서 또는 확인서</a:t>
                </a:r>
                <a:r>
                  <a:rPr lang="en-US" altLang="ko-KR" sz="1200" kern="0" spc="-10" dirty="0">
                    <a:solidFill>
                      <a:srgbClr val="0070C0"/>
                    </a:solidFill>
                    <a:effectLst/>
                    <a:latin typeface="+mn-ea"/>
                  </a:rPr>
                  <a:t>, </a:t>
                </a:r>
                <a:r>
                  <a:rPr lang="ko-KR" altLang="en-US" sz="1200" kern="0" spc="-10" dirty="0">
                    <a:solidFill>
                      <a:srgbClr val="0070C0"/>
                    </a:solidFill>
                    <a:effectLst/>
                    <a:latin typeface="+mn-ea"/>
                  </a:rPr>
                  <a:t>수요기업 평가 등을 활용하되</a:t>
                </a:r>
                <a:r>
                  <a:rPr lang="en-US" altLang="ko-KR" sz="1200" kern="0" spc="-10" dirty="0">
                    <a:solidFill>
                      <a:srgbClr val="0070C0"/>
                    </a:solidFill>
                    <a:effectLst/>
                    <a:latin typeface="+mn-ea"/>
                  </a:rPr>
                  <a:t>, </a:t>
                </a:r>
                <a:r>
                  <a:rPr lang="ko-KR" altLang="en-US" sz="1200" kern="0" spc="-10" dirty="0">
                    <a:solidFill>
                      <a:srgbClr val="0070C0"/>
                    </a:solidFill>
                    <a:effectLst/>
                    <a:latin typeface="+mn-ea"/>
                  </a:rPr>
                  <a:t>부득이하게 자체</a:t>
                </a:r>
                <a:endParaRPr lang="en-US" altLang="ko-KR" sz="1200" kern="0" spc="-10" dirty="0">
                  <a:solidFill>
                    <a:srgbClr val="0070C0"/>
                  </a:solidFill>
                  <a:effectLst/>
                  <a:latin typeface="+mn-ea"/>
                </a:endParaRPr>
              </a:p>
              <a:p>
                <a:r>
                  <a:rPr lang="en-US" altLang="ko-KR" sz="1200" kern="0" spc="-10" dirty="0">
                    <a:solidFill>
                      <a:srgbClr val="0070C0"/>
                    </a:solidFill>
                    <a:effectLst/>
                    <a:latin typeface="+mn-ea"/>
                  </a:rPr>
                  <a:t>  </a:t>
                </a:r>
                <a:r>
                  <a:rPr lang="ko-KR" altLang="en-US" sz="1200" kern="0" spc="-10" dirty="0">
                    <a:solidFill>
                      <a:srgbClr val="0070C0"/>
                    </a:solidFill>
                    <a:effectLst/>
                    <a:latin typeface="+mn-ea"/>
                  </a:rPr>
                  <a:t>평가인 경우 신뢰성을 입증할 수 있는 객관적 자료의 제시가 필요</a:t>
                </a:r>
                <a:endParaRPr lang="ko-KR" altLang="en-US" sz="1200" kern="0" spc="0" dirty="0">
                  <a:solidFill>
                    <a:srgbClr val="0070C0"/>
                  </a:solidFill>
                  <a:effectLst/>
                  <a:latin typeface="+mn-ea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480EFDB-A3E4-4B42-9260-5B1A2713D6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055" y="5508258"/>
                <a:ext cx="7911283" cy="830997"/>
              </a:xfrm>
              <a:prstGeom prst="rect">
                <a:avLst/>
              </a:prstGeom>
              <a:blipFill>
                <a:blip r:embed="rId3"/>
                <a:stretch>
                  <a:fillRect t="-725" b="-4348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A5190270-CF76-4B89-90A4-1CAE5AE81584}"/>
              </a:ext>
            </a:extLst>
          </p:cNvPr>
          <p:cNvSpPr txBox="1"/>
          <p:nvPr/>
        </p:nvSpPr>
        <p:spPr>
          <a:xfrm>
            <a:off x="639453" y="4239930"/>
            <a:ext cx="44950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/>
              <a:t>&lt;</a:t>
            </a:r>
            <a:r>
              <a:rPr lang="ko-KR" altLang="en-US" sz="1400" b="1" dirty="0"/>
              <a:t>평가방법 및 환경</a:t>
            </a:r>
            <a:r>
              <a:rPr lang="en-US" altLang="ko-KR" sz="1400" b="1" dirty="0"/>
              <a:t>&gt; </a:t>
            </a:r>
            <a:r>
              <a:rPr lang="en-US" altLang="ko-KR" sz="1400" b="1" dirty="0">
                <a:solidFill>
                  <a:srgbClr val="FF0000"/>
                </a:solidFill>
              </a:rPr>
              <a:t>(</a:t>
            </a:r>
            <a:r>
              <a:rPr lang="ko-KR" altLang="en-US" sz="1400" b="1" dirty="0">
                <a:solidFill>
                  <a:srgbClr val="FF0000"/>
                </a:solidFill>
              </a:rPr>
              <a:t>작성 필수</a:t>
            </a:r>
            <a:r>
              <a:rPr lang="en-US" altLang="ko-KR" sz="1400" b="1" dirty="0">
                <a:solidFill>
                  <a:srgbClr val="FF0000"/>
                </a:solidFill>
              </a:rPr>
              <a:t>)</a:t>
            </a:r>
            <a:endParaRPr lang="ko-KR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485955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5DBF6-2A23-40A8-A352-8AAB4DFC94EF}" type="slidenum">
              <a:rPr lang="ko-KR" altLang="en-US" smtClean="0"/>
              <a:pPr/>
              <a:t>7</a:t>
            </a:fld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35460" y="714375"/>
            <a:ext cx="7484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3. </a:t>
            </a:r>
            <a:r>
              <a:rPr lang="ko-KR" altLang="en-US" b="1" dirty="0"/>
              <a:t>연구개발 현황 </a:t>
            </a:r>
            <a:r>
              <a:rPr lang="en-US" altLang="ko-KR" b="1" dirty="0"/>
              <a:t>(Preparation Status)</a:t>
            </a:r>
            <a:endParaRPr lang="ko-KR" altLang="en-US" b="1" dirty="0"/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247981" y="112549"/>
            <a:ext cx="6485328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400"/>
              </a:lnSpc>
            </a:pPr>
            <a:r>
              <a:rPr lang="en-US" altLang="ko-KR" sz="2000" b="1" dirty="0">
                <a:latin typeface="+mn-lt"/>
                <a:ea typeface="+mn-ea"/>
              </a:rPr>
              <a:t>II. </a:t>
            </a:r>
            <a:r>
              <a:rPr lang="ko-KR" altLang="en-US" sz="2000" b="1" dirty="0"/>
              <a:t>해결방안 및 세부내용 </a:t>
            </a:r>
            <a:r>
              <a:rPr lang="en-US" altLang="ko-KR" sz="2000" b="1" dirty="0"/>
              <a:t>(Solution &amp; Technology)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3033" y="2916035"/>
            <a:ext cx="48631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/>
              <a:t>&lt;</a:t>
            </a:r>
            <a:r>
              <a:rPr lang="ko-KR" altLang="en-US" sz="1400" b="1" dirty="0"/>
              <a:t>개발대상 기술</a:t>
            </a:r>
            <a:r>
              <a:rPr lang="en-US" altLang="ko-KR" sz="1400" b="1" dirty="0"/>
              <a:t>(</a:t>
            </a:r>
            <a:r>
              <a:rPr lang="ko-KR" altLang="en-US" sz="1400" b="1" dirty="0"/>
              <a:t>제품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서비스 등</a:t>
            </a:r>
            <a:r>
              <a:rPr lang="en-US" altLang="ko-KR" sz="1400" b="1" dirty="0"/>
              <a:t>) </a:t>
            </a:r>
            <a:r>
              <a:rPr lang="ko-KR" altLang="en-US" sz="1400" b="1" dirty="0"/>
              <a:t>관련 지식재산권</a:t>
            </a:r>
            <a:r>
              <a:rPr lang="en-US" altLang="ko-KR" sz="1400" b="1" dirty="0"/>
              <a:t>&gt;</a:t>
            </a:r>
            <a:endParaRPr lang="ko-KR" altLang="en-US" sz="1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66899" y="4868578"/>
                <a:ext cx="8399502" cy="1200329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ko-KR" sz="12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• </m:t>
                    </m:r>
                  </m:oMath>
                </a14:m>
                <a:r>
                  <a:rPr lang="ko-KR" altLang="en-US" sz="1200" b="1" dirty="0">
                    <a:solidFill>
                      <a:srgbClr val="0070C0"/>
                    </a:solidFill>
                    <a:latin typeface="+mn-ea"/>
                  </a:rPr>
                  <a:t>작성요령</a:t>
                </a:r>
                <a:endParaRPr lang="en-US" altLang="ko-KR" sz="1200" b="1" dirty="0">
                  <a:solidFill>
                    <a:srgbClr val="0070C0"/>
                  </a:solidFill>
                  <a:latin typeface="+mn-ea"/>
                </a:endParaRPr>
              </a:p>
              <a:p>
                <a:pPr marL="171450" indent="-171450">
                  <a:buFontTx/>
                  <a:buChar char="-"/>
                </a:pPr>
                <a:r>
                  <a:rPr lang="ko-KR" altLang="en-US" sz="1200" kern="0" spc="-20" dirty="0">
                    <a:solidFill>
                      <a:srgbClr val="0070C0"/>
                    </a:solidFill>
                    <a:effectLst/>
                    <a:latin typeface="+mn-ea"/>
                  </a:rPr>
                  <a:t>신청과제에 대해 그간 준비한 기술개발 관련 내용</a:t>
                </a:r>
                <a:r>
                  <a:rPr lang="en-US" altLang="ko-KR" sz="1200" kern="0" spc="-20" dirty="0">
                    <a:solidFill>
                      <a:srgbClr val="0070C0"/>
                    </a:solidFill>
                    <a:effectLst/>
                    <a:latin typeface="+mn-ea"/>
                  </a:rPr>
                  <a:t>(</a:t>
                </a:r>
                <a:r>
                  <a:rPr lang="ko-KR" altLang="en-US" sz="1200" kern="0" spc="-20" dirty="0">
                    <a:solidFill>
                      <a:srgbClr val="0070C0"/>
                    </a:solidFill>
                    <a:effectLst/>
                    <a:latin typeface="+mn-ea"/>
                  </a:rPr>
                  <a:t>선행연구</a:t>
                </a:r>
                <a:r>
                  <a:rPr lang="en-US" altLang="ko-KR" sz="1200" kern="0" spc="-20" dirty="0">
                    <a:solidFill>
                      <a:srgbClr val="0070C0"/>
                    </a:solidFill>
                    <a:effectLst/>
                    <a:latin typeface="+mn-ea"/>
                  </a:rPr>
                  <a:t>, </a:t>
                </a:r>
                <a:r>
                  <a:rPr lang="ko-KR" altLang="en-US" sz="1200" kern="0" spc="-20" dirty="0">
                    <a:solidFill>
                      <a:srgbClr val="0070C0"/>
                    </a:solidFill>
                    <a:effectLst/>
                    <a:latin typeface="+mn-ea"/>
                  </a:rPr>
                  <a:t>기술이전</a:t>
                </a:r>
                <a:r>
                  <a:rPr lang="en-US" altLang="ko-KR" sz="1200" kern="0" spc="-20" dirty="0">
                    <a:solidFill>
                      <a:srgbClr val="0070C0"/>
                    </a:solidFill>
                    <a:effectLst/>
                    <a:latin typeface="+mn-ea"/>
                  </a:rPr>
                  <a:t>, </a:t>
                </a:r>
                <a:r>
                  <a:rPr lang="ko-KR" altLang="en-US" sz="1200" kern="0" spc="-20" dirty="0">
                    <a:solidFill>
                      <a:srgbClr val="0070C0"/>
                    </a:solidFill>
                    <a:effectLst/>
                    <a:latin typeface="+mn-ea"/>
                  </a:rPr>
                  <a:t>특허출원 등</a:t>
                </a:r>
                <a:r>
                  <a:rPr lang="en-US" altLang="ko-KR" sz="1200" kern="0" spc="-20" dirty="0">
                    <a:solidFill>
                      <a:srgbClr val="0070C0"/>
                    </a:solidFill>
                    <a:effectLst/>
                    <a:latin typeface="+mn-ea"/>
                  </a:rPr>
                  <a:t>)</a:t>
                </a:r>
                <a:r>
                  <a:rPr lang="ko-KR" altLang="en-US" sz="1200" kern="0" spc="-20" dirty="0">
                    <a:solidFill>
                      <a:srgbClr val="0070C0"/>
                    </a:solidFill>
                    <a:effectLst/>
                    <a:latin typeface="+mn-ea"/>
                  </a:rPr>
                  <a:t>을 서술</a:t>
                </a:r>
                <a:endParaRPr lang="en-US" altLang="ko-KR" sz="1200" kern="0" spc="-20" dirty="0">
                  <a:solidFill>
                    <a:srgbClr val="0070C0"/>
                  </a:solidFill>
                  <a:latin typeface="+mn-ea"/>
                </a:endParaRPr>
              </a:p>
              <a:p>
                <a:pPr marL="171450" indent="-171450">
                  <a:buFontTx/>
                  <a:buChar char="-"/>
                </a:pPr>
                <a:r>
                  <a:rPr lang="ko-KR" altLang="en-US" sz="1200" kern="0" spc="0" dirty="0">
                    <a:solidFill>
                      <a:srgbClr val="0070C0"/>
                    </a:solidFill>
                    <a:effectLst/>
                    <a:latin typeface="+mn-ea"/>
                  </a:rPr>
                  <a:t>핵심기술의 지식재산권 확보 방안과 기존 지식재산권과 유사</a:t>
                </a:r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latin typeface="+mn-ea"/>
                  </a:rPr>
                  <a:t>, </a:t>
                </a:r>
                <a:r>
                  <a:rPr lang="ko-KR" altLang="en-US" sz="1200" kern="0" spc="0" dirty="0">
                    <a:solidFill>
                      <a:srgbClr val="0070C0"/>
                    </a:solidFill>
                    <a:effectLst/>
                    <a:latin typeface="+mn-ea"/>
                  </a:rPr>
                  <a:t>중복의 우려가 있는 경우 회피방안 등을 포함</a:t>
                </a:r>
                <a:endParaRPr lang="en-US" altLang="ko-KR" sz="1200" kern="0" spc="0" dirty="0">
                  <a:solidFill>
                    <a:srgbClr val="0070C0"/>
                  </a:solidFill>
                  <a:effectLst/>
                  <a:latin typeface="+mn-ea"/>
                </a:endParaRPr>
              </a:p>
              <a:p>
                <a:pPr marL="171450" indent="-171450">
                  <a:buFontTx/>
                  <a:buChar char="-"/>
                </a:pPr>
                <a:r>
                  <a:rPr lang="ko-KR" altLang="en-US" sz="1200" kern="0" spc="-110" dirty="0">
                    <a:solidFill>
                      <a:srgbClr val="0070C0"/>
                    </a:solidFill>
                    <a:effectLst/>
                    <a:latin typeface="+mn-ea"/>
                  </a:rPr>
                  <a:t>기술</a:t>
                </a:r>
                <a:r>
                  <a:rPr lang="en-US" altLang="ko-KR" sz="1200" kern="0" spc="-110" dirty="0">
                    <a:solidFill>
                      <a:srgbClr val="0070C0"/>
                    </a:solidFill>
                    <a:effectLst/>
                    <a:latin typeface="+mn-ea"/>
                  </a:rPr>
                  <a:t>(</a:t>
                </a:r>
                <a:r>
                  <a:rPr lang="ko-KR" altLang="en-US" sz="1200" kern="0" spc="-110" dirty="0">
                    <a:solidFill>
                      <a:srgbClr val="0070C0"/>
                    </a:solidFill>
                    <a:effectLst/>
                    <a:latin typeface="+mn-ea"/>
                  </a:rPr>
                  <a:t>아이템 등</a:t>
                </a:r>
                <a:r>
                  <a:rPr lang="en-US" altLang="ko-KR" sz="1200" kern="0" spc="-110" dirty="0">
                    <a:solidFill>
                      <a:srgbClr val="0070C0"/>
                    </a:solidFill>
                    <a:effectLst/>
                    <a:latin typeface="+mn-ea"/>
                  </a:rPr>
                  <a:t>) </a:t>
                </a:r>
                <a:r>
                  <a:rPr lang="ko-KR" altLang="en-US" sz="1200" kern="0" spc="-110" dirty="0">
                    <a:solidFill>
                      <a:srgbClr val="0070C0"/>
                    </a:solidFill>
                    <a:effectLst/>
                    <a:latin typeface="+mn-ea"/>
                  </a:rPr>
                  <a:t>유출 방지대책에 대해 서술</a:t>
                </a:r>
                <a:endParaRPr lang="en-US" altLang="ko-KR" sz="1200" kern="0" spc="-110" dirty="0">
                  <a:solidFill>
                    <a:srgbClr val="0070C0"/>
                  </a:solidFill>
                  <a:effectLst/>
                  <a:latin typeface="+mn-ea"/>
                </a:endParaRPr>
              </a:p>
              <a:p>
                <a:pPr marL="171450" indent="-171450">
                  <a:buFontTx/>
                  <a:buChar char="-"/>
                </a:pPr>
                <a:r>
                  <a:rPr lang="ko-KR" altLang="en-US" sz="1200" kern="0" spc="-50" dirty="0">
                    <a:solidFill>
                      <a:srgbClr val="0070C0"/>
                    </a:solidFill>
                    <a:effectLst/>
                    <a:latin typeface="+mn-ea"/>
                  </a:rPr>
                  <a:t>특허정보넷 </a:t>
                </a:r>
                <a:r>
                  <a:rPr lang="ko-KR" altLang="en-US" sz="1200" kern="0" spc="-50" dirty="0" err="1">
                    <a:solidFill>
                      <a:srgbClr val="0070C0"/>
                    </a:solidFill>
                    <a:effectLst/>
                    <a:latin typeface="+mn-ea"/>
                  </a:rPr>
                  <a:t>키프리스</a:t>
                </a:r>
                <a:r>
                  <a:rPr lang="en-US" altLang="ko-KR" sz="1200" kern="0" spc="-50" dirty="0">
                    <a:solidFill>
                      <a:srgbClr val="0070C0"/>
                    </a:solidFill>
                    <a:effectLst/>
                    <a:latin typeface="+mn-ea"/>
                  </a:rPr>
                  <a:t>(www.kipris.or.kr) &gt;&gt; </a:t>
                </a:r>
                <a:r>
                  <a:rPr lang="ko-KR" altLang="en-US" sz="1200" kern="0" spc="-50" dirty="0">
                    <a:solidFill>
                      <a:srgbClr val="0070C0"/>
                    </a:solidFill>
                    <a:effectLst/>
                    <a:latin typeface="+mn-ea"/>
                  </a:rPr>
                  <a:t>문장검색 </a:t>
                </a:r>
                <a:r>
                  <a:rPr lang="en-US" altLang="ko-KR" sz="1200" kern="0" spc="-50" dirty="0">
                    <a:solidFill>
                      <a:srgbClr val="0070C0"/>
                    </a:solidFill>
                    <a:effectLst/>
                    <a:latin typeface="+mn-ea"/>
                  </a:rPr>
                  <a:t>&gt;&gt; </a:t>
                </a:r>
                <a:r>
                  <a:rPr lang="ko-KR" altLang="en-US" sz="1200" kern="0" spc="-50" dirty="0">
                    <a:solidFill>
                      <a:srgbClr val="0070C0"/>
                    </a:solidFill>
                    <a:effectLst/>
                    <a:latin typeface="+mn-ea"/>
                  </a:rPr>
                  <a:t>개발과제에 대한 기술개발내용을 문장으로 입력 후 입력문장 및 결과 제시 </a:t>
                </a:r>
                <a:r>
                  <a:rPr lang="en-US" altLang="ko-KR" sz="1200" kern="0" spc="-50" dirty="0">
                    <a:solidFill>
                      <a:srgbClr val="0070C0"/>
                    </a:solidFill>
                    <a:effectLst/>
                    <a:latin typeface="+mn-ea"/>
                  </a:rPr>
                  <a:t>(</a:t>
                </a:r>
                <a:r>
                  <a:rPr lang="ko-KR" altLang="en-US" sz="1200" kern="0" spc="-50" dirty="0">
                    <a:solidFill>
                      <a:srgbClr val="0070C0"/>
                    </a:solidFill>
                    <a:effectLst/>
                    <a:latin typeface="+mn-ea"/>
                  </a:rPr>
                  <a:t>유사도 </a:t>
                </a:r>
                <a:r>
                  <a:rPr lang="en-US" altLang="ko-KR" sz="1200" kern="0" spc="-50" dirty="0">
                    <a:solidFill>
                      <a:srgbClr val="0070C0"/>
                    </a:solidFill>
                    <a:effectLst/>
                    <a:latin typeface="+mn-ea"/>
                  </a:rPr>
                  <a:t>60%</a:t>
                </a:r>
                <a:r>
                  <a:rPr lang="ko-KR" altLang="en-US" sz="1200" kern="0" spc="-50" dirty="0">
                    <a:solidFill>
                      <a:srgbClr val="0070C0"/>
                    </a:solidFill>
                    <a:effectLst/>
                    <a:latin typeface="+mn-ea"/>
                  </a:rPr>
                  <a:t>이상인 특허</a:t>
                </a:r>
                <a:r>
                  <a:rPr lang="en-US" altLang="ko-KR" sz="1200" kern="0" spc="-50" dirty="0">
                    <a:solidFill>
                      <a:srgbClr val="0070C0"/>
                    </a:solidFill>
                    <a:effectLst/>
                    <a:latin typeface="+mn-ea"/>
                  </a:rPr>
                  <a:t>(</a:t>
                </a:r>
                <a:r>
                  <a:rPr lang="ko-KR" altLang="en-US" sz="1200" kern="0" spc="-50" dirty="0">
                    <a:solidFill>
                      <a:srgbClr val="0070C0"/>
                    </a:solidFill>
                    <a:effectLst/>
                    <a:latin typeface="+mn-ea"/>
                  </a:rPr>
                  <a:t>등록된 특허만 제시</a:t>
                </a:r>
                <a:r>
                  <a:rPr lang="en-US" altLang="ko-KR" sz="1200" kern="0" spc="-50" dirty="0">
                    <a:solidFill>
                      <a:srgbClr val="0070C0"/>
                    </a:solidFill>
                    <a:effectLst/>
                    <a:latin typeface="+mn-ea"/>
                  </a:rPr>
                  <a:t>) 10</a:t>
                </a:r>
                <a:r>
                  <a:rPr lang="ko-KR" altLang="en-US" sz="1200" kern="0" spc="-50" dirty="0">
                    <a:solidFill>
                      <a:srgbClr val="0070C0"/>
                    </a:solidFill>
                    <a:effectLst/>
                    <a:latin typeface="+mn-ea"/>
                  </a:rPr>
                  <a:t>개 내외 작성</a:t>
                </a:r>
                <a:r>
                  <a:rPr lang="en-US" altLang="ko-KR" sz="1200" kern="0" spc="-50" dirty="0">
                    <a:solidFill>
                      <a:srgbClr val="0070C0"/>
                    </a:solidFill>
                    <a:effectLst/>
                    <a:latin typeface="+mn-ea"/>
                  </a:rPr>
                  <a:t>) </a:t>
                </a:r>
                <a:endParaRPr lang="ko-KR" altLang="en-US" sz="1200" kern="0" spc="0" dirty="0">
                  <a:solidFill>
                    <a:srgbClr val="0070C0"/>
                  </a:solidFill>
                  <a:effectLst/>
                  <a:latin typeface="+mn-ea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899" y="4868578"/>
                <a:ext cx="8399502" cy="1200329"/>
              </a:xfrm>
              <a:prstGeom prst="rect">
                <a:avLst/>
              </a:prstGeom>
              <a:blipFill>
                <a:blip r:embed="rId2"/>
                <a:stretch>
                  <a:fillRect l="-72" t="-503" b="-2513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9584225"/>
              </p:ext>
            </p:extLst>
          </p:nvPr>
        </p:nvGraphicFramePr>
        <p:xfrm>
          <a:off x="366898" y="3217839"/>
          <a:ext cx="8399503" cy="14193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1268">
                  <a:extLst>
                    <a:ext uri="{9D8B030D-6E8A-4147-A177-3AD203B41FA5}">
                      <a16:colId xmlns:a16="http://schemas.microsoft.com/office/drawing/2014/main" val="1671410164"/>
                    </a:ext>
                  </a:extLst>
                </a:gridCol>
                <a:gridCol w="8651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38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03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306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9221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3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00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순번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/>
                        <a:t>구분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/>
                        <a:t>지식재산권</a:t>
                      </a:r>
                      <a:endParaRPr lang="en-US" altLang="ko-KR" sz="1000" dirty="0"/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/>
                        <a:t>출원인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출원국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진행상황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출원 및 등록번호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지식재산권</a:t>
                      </a:r>
                      <a:r>
                        <a:rPr lang="en-US" altLang="ko-KR" sz="1000" dirty="0"/>
                        <a:t>(</a:t>
                      </a:r>
                      <a:r>
                        <a:rPr lang="ko-KR" altLang="en-US" sz="1000" dirty="0"/>
                        <a:t>특허</a:t>
                      </a:r>
                      <a:r>
                        <a:rPr lang="en-US" altLang="ko-KR" sz="1000" dirty="0"/>
                        <a:t>)</a:t>
                      </a:r>
                      <a:r>
                        <a:rPr lang="ko-KR" altLang="en-US" sz="1000" dirty="0"/>
                        <a:t>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/>
                        <a:t>비고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3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1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i="1" dirty="0">
                          <a:solidFill>
                            <a:srgbClr val="0070C0"/>
                          </a:solidFill>
                        </a:rPr>
                        <a:t>보유특허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i="1" dirty="0">
                          <a:solidFill>
                            <a:srgbClr val="0070C0"/>
                          </a:solidFill>
                        </a:rPr>
                        <a:t>㈜우리회사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i="1" dirty="0">
                          <a:solidFill>
                            <a:srgbClr val="0070C0"/>
                          </a:solidFill>
                        </a:rPr>
                        <a:t>한국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i="1" dirty="0">
                          <a:solidFill>
                            <a:srgbClr val="0070C0"/>
                          </a:solidFill>
                        </a:rPr>
                        <a:t>출원 준비중</a:t>
                      </a:r>
                      <a:endParaRPr lang="en-US" altLang="ko-KR" sz="1000"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i="1" dirty="0">
                          <a:solidFill>
                            <a:srgbClr val="0070C0"/>
                          </a:solidFill>
                        </a:rPr>
                        <a:t>102009XXXX</a:t>
                      </a:r>
                      <a:endParaRPr lang="ko-KR" altLang="en-US" sz="1000"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i="1" dirty="0">
                          <a:solidFill>
                            <a:srgbClr val="0070C0"/>
                          </a:solidFill>
                        </a:rPr>
                        <a:t>예</a:t>
                      </a:r>
                      <a:r>
                        <a:rPr lang="en-US" altLang="ko-KR" sz="1000" i="1" dirty="0">
                          <a:solidFill>
                            <a:srgbClr val="0070C0"/>
                          </a:solidFill>
                        </a:rPr>
                        <a:t>) </a:t>
                      </a:r>
                      <a:r>
                        <a:rPr lang="ko-KR" altLang="en-US" sz="1000" i="1" dirty="0">
                          <a:solidFill>
                            <a:srgbClr val="0070C0"/>
                          </a:solidFill>
                        </a:rPr>
                        <a:t>디자인용 프로그램 개발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3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i="1" dirty="0">
                          <a:solidFill>
                            <a:srgbClr val="0070C0"/>
                          </a:solidFill>
                        </a:rPr>
                        <a:t>경쟁사 특허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i="1" dirty="0">
                          <a:solidFill>
                            <a:srgbClr val="0070C0"/>
                          </a:solidFill>
                        </a:rPr>
                        <a:t>홍길동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i="1" dirty="0">
                          <a:solidFill>
                            <a:srgbClr val="0070C0"/>
                          </a:solidFill>
                        </a:rPr>
                        <a:t>한국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i="1" dirty="0">
                          <a:solidFill>
                            <a:srgbClr val="0070C0"/>
                          </a:solidFill>
                        </a:rPr>
                        <a:t>출원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i="1" dirty="0">
                          <a:solidFill>
                            <a:srgbClr val="0070C0"/>
                          </a:solidFill>
                        </a:rPr>
                        <a:t>102008XXXX</a:t>
                      </a:r>
                      <a:endParaRPr lang="ko-KR" altLang="en-US" sz="1000" i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i="1" dirty="0">
                          <a:solidFill>
                            <a:srgbClr val="0070C0"/>
                          </a:solidFill>
                        </a:rPr>
                        <a:t>예</a:t>
                      </a:r>
                      <a:r>
                        <a:rPr lang="en-US" altLang="ko-KR" sz="1000" i="1" dirty="0">
                          <a:solidFill>
                            <a:srgbClr val="0070C0"/>
                          </a:solidFill>
                        </a:rPr>
                        <a:t>) </a:t>
                      </a:r>
                      <a:r>
                        <a:rPr lang="ko-KR" altLang="en-US" sz="1000" i="1" dirty="0">
                          <a:solidFill>
                            <a:srgbClr val="0070C0"/>
                          </a:solidFill>
                        </a:rPr>
                        <a:t>디자인용 디지털 프로그램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3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3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3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4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6349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5DBF6-2A23-40A8-A352-8AAB4DFC94EF}" type="slidenum">
              <a:rPr lang="ko-KR" altLang="en-US" smtClean="0"/>
              <a:pPr/>
              <a:t>8</a:t>
            </a:fld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35460" y="714375"/>
            <a:ext cx="7484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4. </a:t>
            </a:r>
            <a:r>
              <a:rPr lang="ko-KR" altLang="en-US" b="1" dirty="0"/>
              <a:t>표준화 전략</a:t>
            </a: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247981" y="112549"/>
            <a:ext cx="6485328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400"/>
              </a:lnSpc>
            </a:pPr>
            <a:r>
              <a:rPr lang="en-US" altLang="ko-KR" sz="2000" b="1" dirty="0">
                <a:latin typeface="+mn-lt"/>
                <a:ea typeface="+mn-ea"/>
              </a:rPr>
              <a:t>II. </a:t>
            </a:r>
            <a:r>
              <a:rPr lang="ko-KR" altLang="en-US" sz="2000" b="1" dirty="0"/>
              <a:t>해결방안 및 세부내용 </a:t>
            </a:r>
            <a:r>
              <a:rPr lang="en-US" altLang="ko-KR" sz="2000" b="1" dirty="0"/>
              <a:t>(Solution &amp; Technology)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66887" y="4868578"/>
                <a:ext cx="7743567" cy="461665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ko-KR" sz="1200" b="1" i="1" smtClean="0">
                        <a:solidFill>
                          <a:srgbClr val="0070C0"/>
                        </a:solidFill>
                        <a:latin typeface="Cambria Math"/>
                      </a:rPr>
                      <m:t>• </m:t>
                    </m:r>
                  </m:oMath>
                </a14:m>
                <a:r>
                  <a:rPr lang="ko-KR" altLang="en-US" sz="1200" b="1" dirty="0">
                    <a:solidFill>
                      <a:srgbClr val="0070C0"/>
                    </a:solidFill>
                  </a:rPr>
                  <a:t>작성요령</a:t>
                </a:r>
                <a:endParaRPr lang="en-US" altLang="ko-KR" sz="1200" dirty="0">
                  <a:solidFill>
                    <a:srgbClr val="0070C0"/>
                  </a:solidFill>
                </a:endParaRPr>
              </a:p>
              <a:p>
                <a:pPr marL="171450" indent="-171450">
                  <a:buFontTx/>
                  <a:buChar char="-"/>
                </a:pPr>
                <a:r>
                  <a:rPr lang="ko-KR" altLang="en-US" sz="1200" dirty="0">
                    <a:solidFill>
                      <a:srgbClr val="0070C0"/>
                    </a:solidFill>
                  </a:rPr>
                  <a:t>연구개발과제를 통하여 </a:t>
                </a:r>
                <a:r>
                  <a:rPr lang="ko-KR" altLang="en-US" sz="1200" dirty="0" err="1">
                    <a:solidFill>
                      <a:srgbClr val="0070C0"/>
                    </a:solidFill>
                  </a:rPr>
                  <a:t>연구개발하려는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 기술</a:t>
                </a:r>
                <a:r>
                  <a:rPr lang="en-US" altLang="ko-KR" sz="1200" dirty="0">
                    <a:solidFill>
                      <a:srgbClr val="0070C0"/>
                    </a:solidFill>
                  </a:rPr>
                  <a:t>·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제품과 관련된 국내외 표준화 전략을 기재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887" y="4868578"/>
                <a:ext cx="7743567" cy="461665"/>
              </a:xfrm>
              <a:prstGeom prst="rect">
                <a:avLst/>
              </a:prstGeom>
              <a:blipFill>
                <a:blip r:embed="rId2"/>
                <a:stretch>
                  <a:fillRect l="-79" t="-1299" b="-11688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1032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5DBF6-2A23-40A8-A352-8AAB4DFC94E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079517"/>
              </p:ext>
            </p:extLst>
          </p:nvPr>
        </p:nvGraphicFramePr>
        <p:xfrm>
          <a:off x="535460" y="1125274"/>
          <a:ext cx="80504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91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1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94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49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수행기관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/>
                        <a:t>기관별 연구개발 내용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/>
                        <a:t>연구개발 비중</a:t>
                      </a:r>
                      <a:r>
                        <a:rPr lang="en-US" altLang="ko-KR" sz="1200" dirty="0"/>
                        <a:t>(%)</a:t>
                      </a:r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39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/>
                        <a:t>주관연구개발기관</a:t>
                      </a:r>
                      <a:r>
                        <a:rPr lang="en-US" altLang="ko-KR" sz="1200" dirty="0"/>
                        <a:t>(</a:t>
                      </a:r>
                      <a:r>
                        <a:rPr lang="ko-KR" altLang="en-US" sz="1200" dirty="0"/>
                        <a:t>창업기업</a:t>
                      </a:r>
                      <a:r>
                        <a:rPr lang="en-US" altLang="ko-KR" sz="1200" dirty="0"/>
                        <a:t>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3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위탁연구개발기관</a:t>
                      </a:r>
                      <a:r>
                        <a:rPr lang="en-US" altLang="ko-KR" sz="1200" dirty="0"/>
                        <a:t>(</a:t>
                      </a:r>
                      <a:r>
                        <a:rPr lang="ko-KR" altLang="en-US" sz="1200" dirty="0" err="1"/>
                        <a:t>해당시</a:t>
                      </a:r>
                      <a:r>
                        <a:rPr lang="en-US" altLang="ko-KR" sz="1200" dirty="0"/>
                        <a:t>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49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외주용역처리</a:t>
                      </a:r>
                      <a:r>
                        <a:rPr lang="en-US" altLang="ko-KR" sz="1200" dirty="0"/>
                        <a:t>(</a:t>
                      </a:r>
                      <a:r>
                        <a:rPr lang="ko-KR" altLang="en-US" sz="1200" dirty="0" err="1"/>
                        <a:t>해당시</a:t>
                      </a:r>
                      <a:r>
                        <a:rPr lang="en-US" altLang="ko-KR" sz="1200" dirty="0"/>
                        <a:t>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49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합계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-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100%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CDA870E-EF96-4FA5-AAE3-2F37719052CE}"/>
              </a:ext>
            </a:extLst>
          </p:cNvPr>
          <p:cNvSpPr txBox="1"/>
          <p:nvPr/>
        </p:nvSpPr>
        <p:spPr>
          <a:xfrm>
            <a:off x="535460" y="714375"/>
            <a:ext cx="7484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5. </a:t>
            </a:r>
            <a:r>
              <a:rPr lang="ko-KR" altLang="en-US" b="1" dirty="0"/>
              <a:t>업무분장 및 추진일정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7728594"/>
              </p:ext>
            </p:extLst>
          </p:nvPr>
        </p:nvGraphicFramePr>
        <p:xfrm>
          <a:off x="535460" y="2785086"/>
          <a:ext cx="8050403" cy="3406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81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6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01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01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01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01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011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8011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8011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8011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8011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8011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8011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80114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32128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227644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차수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세부 추진내용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sz="300" dirty="0"/>
                    </a:p>
                    <a:p>
                      <a:pPr algn="ctr" latinLnBrk="1"/>
                      <a:r>
                        <a:rPr lang="ko-KR" altLang="en-US" sz="1200" dirty="0"/>
                        <a:t>수행기관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추진기간</a:t>
                      </a:r>
                      <a:r>
                        <a:rPr lang="en-US" altLang="ko-KR" sz="1200" dirty="0"/>
                        <a:t>(</a:t>
                      </a:r>
                      <a:r>
                        <a:rPr lang="ko-KR" altLang="en-US" sz="1200" dirty="0"/>
                        <a:t>월</a:t>
                      </a:r>
                      <a:r>
                        <a:rPr lang="en-US" altLang="ko-KR" sz="1200" dirty="0"/>
                        <a:t>)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sz="300" dirty="0"/>
                    </a:p>
                    <a:p>
                      <a:pPr algn="ctr" latinLnBrk="1"/>
                      <a:r>
                        <a:rPr lang="ko-KR" altLang="en-US" sz="1200" dirty="0"/>
                        <a:t>비고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6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2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3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4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5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/>
                        <a:t>6</a:t>
                      </a:r>
                      <a:endParaRPr lang="ko-KR" altLang="en-US" sz="105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7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8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9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10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11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12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7644">
                <a:tc rowSpan="4">
                  <a:txBody>
                    <a:bodyPr/>
                    <a:lstStyle/>
                    <a:p>
                      <a:pPr algn="ctr" latinLnBrk="1"/>
                      <a:endParaRPr lang="en-US" altLang="ko-KR" sz="1200" dirty="0"/>
                    </a:p>
                    <a:p>
                      <a:pPr algn="ctr" latinLnBrk="1"/>
                      <a:r>
                        <a:rPr lang="en-US" altLang="ko-KR" sz="1200" dirty="0"/>
                        <a:t>1</a:t>
                      </a:r>
                      <a:r>
                        <a:rPr lang="ko-KR" altLang="en-US" sz="1200" dirty="0"/>
                        <a:t>차년도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1. </a:t>
                      </a:r>
                      <a:r>
                        <a:rPr lang="ko-KR" altLang="en-US" sz="1050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예</a:t>
                      </a:r>
                      <a:r>
                        <a:rPr lang="en-US" altLang="ko-KR" sz="1050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050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법인 설립</a:t>
                      </a:r>
                      <a:r>
                        <a:rPr lang="en-US" altLang="ko-KR" sz="1050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50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예비창업자 경우</a:t>
                      </a:r>
                      <a:r>
                        <a:rPr lang="en-US" altLang="ko-KR" sz="1050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50" i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7644">
                <a:tc vMerge="1">
                  <a:txBody>
                    <a:bodyPr/>
                    <a:lstStyle/>
                    <a:p>
                      <a:pPr latinLnBrk="1"/>
                      <a:endParaRPr lang="ko-KR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 2. </a:t>
                      </a:r>
                      <a:r>
                        <a:rPr lang="ko-KR" altLang="en-US" sz="1050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예</a:t>
                      </a:r>
                      <a:r>
                        <a:rPr lang="en-US" altLang="ko-KR" sz="1050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050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계획수립 및 자료조사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7644">
                <a:tc vMerge="1">
                  <a:txBody>
                    <a:bodyPr/>
                    <a:lstStyle/>
                    <a:p>
                      <a:pPr latinLnBrk="1"/>
                      <a:endParaRPr lang="ko-KR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i="1" kern="120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 3. </a:t>
                      </a:r>
                      <a:r>
                        <a:rPr lang="ko-KR" altLang="en-US" sz="1050" i="1" kern="120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예</a:t>
                      </a:r>
                      <a:r>
                        <a:rPr lang="en-US" altLang="ko-KR" sz="1050" i="1" kern="120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050" i="1" kern="120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연구시설 구축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76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i="1" kern="120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 4. </a:t>
                      </a:r>
                      <a:r>
                        <a:rPr lang="ko-KR" altLang="en-US" sz="1050" i="1" kern="120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예</a:t>
                      </a:r>
                      <a:r>
                        <a:rPr lang="en-US" altLang="ko-KR" sz="1050" i="1" kern="120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050" i="1" kern="120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시스템 개발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5613079"/>
                  </a:ext>
                </a:extLst>
              </a:tr>
              <a:tr h="227644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2</a:t>
                      </a:r>
                      <a:r>
                        <a:rPr lang="ko-KR" altLang="en-US" sz="1200" dirty="0"/>
                        <a:t>차년도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i="1" kern="120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altLang="ko-KR" sz="1050" i="1" kern="120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1. </a:t>
                      </a:r>
                      <a:r>
                        <a:rPr lang="ko-KR" altLang="en-US" sz="1050" i="1" kern="120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예</a:t>
                      </a:r>
                      <a:r>
                        <a:rPr lang="en-US" altLang="ko-KR" sz="1050" i="1" kern="120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050" i="1" kern="120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사업화 계획 시행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7644">
                <a:tc vMerge="1">
                  <a:txBody>
                    <a:bodyPr/>
                    <a:lstStyle/>
                    <a:p>
                      <a:pPr latinLnBrk="1"/>
                      <a:endParaRPr lang="ko-KR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i="1" kern="120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7644">
                <a:tc vMerge="1">
                  <a:txBody>
                    <a:bodyPr/>
                    <a:lstStyle/>
                    <a:p>
                      <a:pPr latinLnBrk="1"/>
                      <a:endParaRPr lang="ko-KR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i="1" kern="120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7644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차년도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i="1" kern="120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1. </a:t>
                      </a:r>
                      <a:r>
                        <a:rPr lang="ko-KR" altLang="en-US" sz="1050" i="1" kern="120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예</a:t>
                      </a:r>
                      <a:r>
                        <a:rPr lang="en-US" altLang="ko-KR" sz="1050" i="1" kern="120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050" i="1" kern="120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사업화 계획 시행</a:t>
                      </a:r>
                      <a:endParaRPr lang="ko-KR" altLang="en-US" sz="1050" i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0188278"/>
                  </a:ext>
                </a:extLst>
              </a:tr>
              <a:tr h="2276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i="1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9991081"/>
                  </a:ext>
                </a:extLst>
              </a:tr>
              <a:tr h="2276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2982695"/>
                  </a:ext>
                </a:extLst>
              </a:tr>
            </a:tbl>
          </a:graphicData>
        </a:graphic>
      </p:graphicFrame>
      <p:sp>
        <p:nvSpPr>
          <p:cNvPr id="9" name="제목 1"/>
          <p:cNvSpPr txBox="1">
            <a:spLocks/>
          </p:cNvSpPr>
          <p:nvPr/>
        </p:nvSpPr>
        <p:spPr>
          <a:xfrm>
            <a:off x="247981" y="112549"/>
            <a:ext cx="6485328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400"/>
              </a:lnSpc>
            </a:pPr>
            <a:r>
              <a:rPr lang="en-US" altLang="ko-KR" sz="2000" b="1" dirty="0">
                <a:latin typeface="+mn-lt"/>
                <a:ea typeface="+mn-ea"/>
              </a:rPr>
              <a:t>II. </a:t>
            </a:r>
            <a:r>
              <a:rPr lang="ko-KR" altLang="en-US" sz="2000" b="1" dirty="0"/>
              <a:t>해결방안 및 세부내용 </a:t>
            </a:r>
            <a:r>
              <a:rPr lang="en-US" altLang="ko-KR" sz="2000" b="1" dirty="0"/>
              <a:t>(Solution &amp; Technology)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3F1A33-2F9B-B6F1-872A-3108D6D72153}"/>
              </a:ext>
            </a:extLst>
          </p:cNvPr>
          <p:cNvSpPr txBox="1"/>
          <p:nvPr/>
        </p:nvSpPr>
        <p:spPr>
          <a:xfrm>
            <a:off x="475638" y="2516093"/>
            <a:ext cx="58560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/>
              <a:t>※ ‘</a:t>
            </a:r>
            <a:r>
              <a:rPr lang="ko-KR" altLang="en-US" sz="1100" dirty="0"/>
              <a:t>연구활동비</a:t>
            </a:r>
            <a:r>
              <a:rPr lang="en-US" altLang="ko-KR" sz="1100" dirty="0"/>
              <a:t>-</a:t>
            </a:r>
            <a:r>
              <a:rPr lang="ko-KR" altLang="en-US" sz="1100" dirty="0"/>
              <a:t>외부 전문기술 </a:t>
            </a:r>
            <a:r>
              <a:rPr lang="ko-KR" altLang="en-US" sz="1100" dirty="0" err="1"/>
              <a:t>활용비</a:t>
            </a:r>
            <a:r>
              <a:rPr lang="en-US" altLang="ko-KR" sz="1100" dirty="0"/>
              <a:t>’</a:t>
            </a:r>
            <a:r>
              <a:rPr lang="ko-KR" altLang="en-US" sz="1100" dirty="0"/>
              <a:t>를 계상할 경우</a:t>
            </a:r>
            <a:r>
              <a:rPr lang="en-US" altLang="ko-KR" sz="1100" dirty="0"/>
              <a:t>, </a:t>
            </a:r>
            <a:r>
              <a:rPr lang="ko-KR" altLang="en-US" sz="1100" dirty="0"/>
              <a:t>상기 </a:t>
            </a:r>
            <a:r>
              <a:rPr lang="en-US" altLang="ko-KR" sz="1100" dirty="0"/>
              <a:t>‘</a:t>
            </a:r>
            <a:r>
              <a:rPr lang="ko-KR" altLang="en-US" sz="1100" dirty="0"/>
              <a:t>외주용역</a:t>
            </a:r>
            <a:r>
              <a:rPr lang="en-US" altLang="ko-KR" sz="1100" dirty="0"/>
              <a:t>’</a:t>
            </a:r>
            <a:r>
              <a:rPr lang="ko-KR" altLang="en-US" sz="1100" dirty="0"/>
              <a:t>에 내용 및 비중 기재</a:t>
            </a:r>
          </a:p>
        </p:txBody>
      </p:sp>
    </p:spTree>
    <p:extLst>
      <p:ext uri="{BB962C8B-B14F-4D97-AF65-F5344CB8AC3E}">
        <p14:creationId xmlns:p14="http://schemas.microsoft.com/office/powerpoint/2010/main" val="3093716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4">
            <a:extLst>
              <a:ext uri="{FF2B5EF4-FFF2-40B4-BE49-F238E27FC236}">
                <a16:creationId xmlns:a16="http://schemas.microsoft.com/office/drawing/2014/main" id="{7F6A86B4-0C58-4DC8-8B12-7A718259F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37528" y="6356351"/>
            <a:ext cx="2057400" cy="365125"/>
          </a:xfrm>
        </p:spPr>
        <p:txBody>
          <a:bodyPr/>
          <a:lstStyle/>
          <a:p>
            <a:fld id="{6395DBF6-2A23-40A8-A352-8AAB4DFC94EF}" type="slidenum">
              <a:rPr lang="ko-KR" altLang="en-US" smtClean="0"/>
              <a:pPr/>
              <a:t>10</a:t>
            </a:fld>
            <a:endParaRPr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F25F037-5EDC-4F7B-AF09-E6C14C91D8AA}"/>
                  </a:ext>
                </a:extLst>
              </p:cNvPr>
              <p:cNvSpPr txBox="1"/>
              <p:nvPr/>
            </p:nvSpPr>
            <p:spPr>
              <a:xfrm>
                <a:off x="638279" y="5353545"/>
                <a:ext cx="7832143" cy="830997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ko-KR" sz="1200" b="1" i="1" smtClean="0">
                        <a:solidFill>
                          <a:srgbClr val="0070C0"/>
                        </a:solidFill>
                        <a:latin typeface="Cambria Math"/>
                      </a:rPr>
                      <m:t>• </m:t>
                    </m:r>
                  </m:oMath>
                </a14:m>
                <a:r>
                  <a:rPr lang="ko-KR" altLang="en-US" sz="1200" b="1" dirty="0">
                    <a:solidFill>
                      <a:srgbClr val="0070C0"/>
                    </a:solidFill>
                  </a:rPr>
                  <a:t>작성요령</a:t>
                </a:r>
                <a:endParaRPr lang="en-US" altLang="ko-KR" sz="1200" dirty="0">
                  <a:solidFill>
                    <a:srgbClr val="0070C0"/>
                  </a:solidFill>
                </a:endParaRPr>
              </a:p>
              <a:p>
                <a:r>
                  <a:rPr lang="en-US" altLang="ko-KR" sz="1200" dirty="0">
                    <a:solidFill>
                      <a:srgbClr val="0070C0"/>
                    </a:solidFill>
                  </a:rPr>
                  <a:t>-  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국내외 시장규모</a:t>
                </a:r>
                <a:r>
                  <a:rPr lang="en-US" altLang="ko-KR" sz="1200" dirty="0">
                    <a:solidFill>
                      <a:srgbClr val="0070C0"/>
                    </a:solidFill>
                  </a:rPr>
                  <a:t>, 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특성</a:t>
                </a:r>
                <a:r>
                  <a:rPr lang="en-US" altLang="ko-KR" sz="1200" dirty="0">
                    <a:solidFill>
                      <a:srgbClr val="0070C0"/>
                    </a:solidFill>
                  </a:rPr>
                  <a:t>, 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시장점유율 등 객관성 있는 산출근거를 바탕으로 목표시장현황</a:t>
                </a:r>
                <a:r>
                  <a:rPr lang="en-US" altLang="ko-KR" sz="1200" dirty="0">
                    <a:solidFill>
                      <a:srgbClr val="0070C0"/>
                    </a:solidFill>
                  </a:rPr>
                  <a:t>(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타겟</a:t>
                </a:r>
                <a:r>
                  <a:rPr lang="en-US" altLang="ko-KR" sz="1200" dirty="0">
                    <a:solidFill>
                      <a:srgbClr val="0070C0"/>
                    </a:solidFill>
                  </a:rPr>
                  <a:t>)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을 서술</a:t>
                </a:r>
                <a:endParaRPr lang="en-US" altLang="ko-KR" sz="1200" dirty="0">
                  <a:solidFill>
                    <a:srgbClr val="0070C0"/>
                  </a:solidFill>
                </a:endParaRPr>
              </a:p>
              <a:p>
                <a:r>
                  <a:rPr lang="en-US" altLang="ko-KR" sz="1200" dirty="0">
                    <a:solidFill>
                      <a:srgbClr val="0070C0"/>
                    </a:solidFill>
                  </a:rPr>
                  <a:t>-  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새로운 시장을 형성하는 경우 향후 예상치를 기재</a:t>
                </a:r>
                <a:endParaRPr lang="en-US" altLang="ko-KR" sz="1200" dirty="0">
                  <a:solidFill>
                    <a:srgbClr val="0070C0"/>
                  </a:solidFill>
                </a:endParaRPr>
              </a:p>
              <a:p>
                <a:r>
                  <a:rPr lang="en-US" altLang="ko-KR" sz="1200" dirty="0">
                    <a:solidFill>
                      <a:srgbClr val="0070C0"/>
                    </a:solidFill>
                  </a:rPr>
                  <a:t>-  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본 기술</a:t>
                </a:r>
                <a:r>
                  <a:rPr lang="en-US" altLang="ko-KR" sz="1200" dirty="0">
                    <a:solidFill>
                      <a:srgbClr val="0070C0"/>
                    </a:solidFill>
                  </a:rPr>
                  <a:t>/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제품과 직접적 경쟁관계에 있는 국내외 기관</a:t>
                </a:r>
                <a:r>
                  <a:rPr lang="en-US" altLang="ko-KR" sz="1200" dirty="0">
                    <a:solidFill>
                      <a:srgbClr val="0070C0"/>
                    </a:solidFill>
                  </a:rPr>
                  <a:t>, 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기업의 제품</a:t>
                </a:r>
                <a:r>
                  <a:rPr lang="en-US" altLang="ko-KR" sz="1200" dirty="0">
                    <a:solidFill>
                      <a:srgbClr val="0070C0"/>
                    </a:solidFill>
                  </a:rPr>
                  <a:t>, 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서비스</a:t>
                </a:r>
                <a:r>
                  <a:rPr lang="en-US" altLang="ko-KR" sz="1200" dirty="0">
                    <a:solidFill>
                      <a:srgbClr val="0070C0"/>
                    </a:solidFill>
                  </a:rPr>
                  <a:t>, 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차별화 요소 등을 분석</a:t>
                </a:r>
                <a:endParaRPr lang="en-US" altLang="ko-KR" sz="12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F25F037-5EDC-4F7B-AF09-E6C14C91D8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279" y="5353545"/>
                <a:ext cx="7832143" cy="830997"/>
              </a:xfrm>
              <a:prstGeom prst="rect">
                <a:avLst/>
              </a:prstGeom>
              <a:blipFill>
                <a:blip r:embed="rId2"/>
                <a:stretch>
                  <a:fillRect b="-3597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제목 1">
            <a:extLst>
              <a:ext uri="{FF2B5EF4-FFF2-40B4-BE49-F238E27FC236}">
                <a16:creationId xmlns:a16="http://schemas.microsoft.com/office/drawing/2014/main" id="{E660F8F7-41C6-49F3-BFB3-A01AEBA32946}"/>
              </a:ext>
            </a:extLst>
          </p:cNvPr>
          <p:cNvSpPr txBox="1">
            <a:spLocks/>
          </p:cNvSpPr>
          <p:nvPr/>
        </p:nvSpPr>
        <p:spPr>
          <a:xfrm>
            <a:off x="247981" y="112549"/>
            <a:ext cx="3679205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400"/>
              </a:lnSpc>
            </a:pPr>
            <a:r>
              <a:rPr lang="en-US" altLang="ko-KR" sz="2000" b="1" dirty="0">
                <a:latin typeface="+mn-lt"/>
                <a:ea typeface="+mn-ea"/>
              </a:rPr>
              <a:t>I</a:t>
            </a:r>
            <a:r>
              <a:rPr lang="en-US" altLang="ko-KR" sz="2000" b="1" dirty="0"/>
              <a:t>I</a:t>
            </a:r>
            <a:r>
              <a:rPr lang="en-US" altLang="ko-KR" sz="2000" b="1" dirty="0">
                <a:latin typeface="+mn-lt"/>
                <a:ea typeface="+mn-ea"/>
              </a:rPr>
              <a:t>I. </a:t>
            </a:r>
            <a:r>
              <a:rPr lang="ko-KR" altLang="en-US" sz="2000" b="1" dirty="0"/>
              <a:t>사업화 전략 </a:t>
            </a:r>
            <a:r>
              <a:rPr lang="en-US" altLang="ko-KR" sz="2000" b="1" dirty="0"/>
              <a:t>(Scale-up)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E5766D5-45E5-458B-88B8-B41C409D671F}"/>
              </a:ext>
            </a:extLst>
          </p:cNvPr>
          <p:cNvSpPr txBox="1"/>
          <p:nvPr/>
        </p:nvSpPr>
        <p:spPr>
          <a:xfrm>
            <a:off x="535460" y="714375"/>
            <a:ext cx="7484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1. </a:t>
            </a:r>
            <a:r>
              <a:rPr lang="ko-KR" altLang="en-US" b="1" dirty="0"/>
              <a:t>목표시장 및 경쟁사 현황</a:t>
            </a: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FBC40B2F-54A9-4A2A-9ADC-6F28FC99308C}"/>
              </a:ext>
            </a:extLst>
          </p:cNvPr>
          <p:cNvGraphicFramePr>
            <a:graphicFrameLocks noGrp="1"/>
          </p:cNvGraphicFramePr>
          <p:nvPr/>
        </p:nvGraphicFramePr>
        <p:xfrm>
          <a:off x="800128" y="3756844"/>
          <a:ext cx="7340667" cy="130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5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86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75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793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65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경쟁사명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제품명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판매가격 </a:t>
                      </a:r>
                      <a:r>
                        <a:rPr lang="en-US" altLang="ko-KR" sz="1200" dirty="0"/>
                        <a:t>(</a:t>
                      </a:r>
                      <a:r>
                        <a:rPr lang="ko-KR" altLang="en-US" sz="1200" dirty="0"/>
                        <a:t>단위</a:t>
                      </a:r>
                      <a:r>
                        <a:rPr lang="en-US" altLang="ko-KR" sz="1200" dirty="0"/>
                        <a:t>:</a:t>
                      </a:r>
                      <a:r>
                        <a:rPr lang="ko-KR" altLang="en-US" sz="1200" dirty="0"/>
                        <a:t>천원</a:t>
                      </a:r>
                      <a:r>
                        <a:rPr lang="en-US" altLang="ko-KR" sz="1200" dirty="0"/>
                        <a:t>)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연 판매액 </a:t>
                      </a:r>
                      <a:r>
                        <a:rPr lang="en-US" altLang="ko-KR" sz="1200" dirty="0"/>
                        <a:t>(</a:t>
                      </a:r>
                      <a:r>
                        <a:rPr lang="ko-KR" altLang="en-US" sz="1200" dirty="0"/>
                        <a:t>단위</a:t>
                      </a:r>
                      <a:r>
                        <a:rPr lang="en-US" altLang="ko-KR" sz="1200" dirty="0"/>
                        <a:t>:</a:t>
                      </a:r>
                      <a:r>
                        <a:rPr lang="ko-KR" altLang="en-US" sz="1200" dirty="0"/>
                        <a:t>천원</a:t>
                      </a:r>
                      <a:r>
                        <a:rPr lang="en-US" altLang="ko-KR" sz="1200" dirty="0"/>
                        <a:t>)</a:t>
                      </a:r>
                      <a:endParaRPr lang="ko-KR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580"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580"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580">
                <a:tc>
                  <a:txBody>
                    <a:bodyPr/>
                    <a:lstStyle/>
                    <a:p>
                      <a:pPr algn="ctr" latinLnBrk="1"/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F637F118-8959-43A0-9544-12044B935F8D}"/>
              </a:ext>
            </a:extLst>
          </p:cNvPr>
          <p:cNvSpPr txBox="1"/>
          <p:nvPr/>
        </p:nvSpPr>
        <p:spPr>
          <a:xfrm>
            <a:off x="739655" y="3404887"/>
            <a:ext cx="44950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/>
              <a:t>&lt;</a:t>
            </a:r>
            <a:r>
              <a:rPr lang="ko-KR" altLang="en-US" sz="1400" b="1" dirty="0"/>
              <a:t>국내외 주요시장 경쟁사</a:t>
            </a:r>
            <a:r>
              <a:rPr lang="en-US" altLang="ko-KR" sz="1400" b="1" dirty="0"/>
              <a:t>&gt;</a:t>
            </a:r>
            <a:endParaRPr lang="ko-KR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21861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5DBF6-2A23-40A8-A352-8AAB4DFC94EF}" type="slidenum">
              <a:rPr lang="ko-KR" altLang="en-US" smtClean="0"/>
              <a:pPr/>
              <a:t>11</a:t>
            </a:fld>
            <a:endParaRPr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76737" y="4898903"/>
                <a:ext cx="7832143" cy="1200329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ko-KR" sz="1200" b="1" i="1" smtClean="0">
                        <a:solidFill>
                          <a:srgbClr val="0070C0"/>
                        </a:solidFill>
                        <a:latin typeface="Cambria Math"/>
                      </a:rPr>
                      <m:t>• </m:t>
                    </m:r>
                  </m:oMath>
                </a14:m>
                <a:r>
                  <a:rPr lang="ko-KR" altLang="en-US" sz="1200" b="1" dirty="0">
                    <a:solidFill>
                      <a:srgbClr val="0070C0"/>
                    </a:solidFill>
                  </a:rPr>
                  <a:t>작성요령</a:t>
                </a:r>
                <a:endParaRPr lang="en-US" altLang="ko-KR" sz="1200" b="1" dirty="0">
                  <a:solidFill>
                    <a:srgbClr val="0070C0"/>
                  </a:solidFill>
                </a:endParaRPr>
              </a:p>
              <a:p>
                <a:r>
                  <a:rPr lang="en-US" altLang="ko-KR" sz="1200" dirty="0">
                    <a:solidFill>
                      <a:srgbClr val="0070C0"/>
                    </a:solidFill>
                  </a:rPr>
                  <a:t>※ 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추가 연계지원사업 신청여부와 무관하게 해당 장표 필수 작성 필요</a:t>
                </a:r>
                <a:endParaRPr lang="en-US" altLang="ko-KR" sz="1200" b="1" dirty="0">
                  <a:solidFill>
                    <a:srgbClr val="0070C0"/>
                  </a:solidFill>
                </a:endParaRPr>
              </a:p>
              <a:p>
                <a:r>
                  <a:rPr lang="en-US" altLang="ko-KR" sz="1200" b="1" dirty="0">
                    <a:solidFill>
                      <a:srgbClr val="0070C0"/>
                    </a:solidFill>
                    <a:latin typeface="맑은 고딕" panose="020B0503020000020004" pitchFamily="50" charset="-127"/>
                  </a:rPr>
                  <a:t>※ </a:t>
                </a:r>
                <a:r>
                  <a:rPr lang="en-US" altLang="ko-KR" sz="1200" dirty="0">
                    <a:solidFill>
                      <a:srgbClr val="0070C0"/>
                    </a:solidFill>
                  </a:rPr>
                  <a:t>&lt;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사업화 계획</a:t>
                </a:r>
                <a:r>
                  <a:rPr lang="en-US" altLang="ko-KR" sz="1200" dirty="0">
                    <a:solidFill>
                      <a:srgbClr val="0070C0"/>
                    </a:solidFill>
                  </a:rPr>
                  <a:t>&gt; 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작성요령</a:t>
                </a:r>
                <a:endParaRPr lang="en-US" altLang="ko-KR" sz="1200" dirty="0">
                  <a:solidFill>
                    <a:srgbClr val="0070C0"/>
                  </a:solidFill>
                </a:endParaRPr>
              </a:p>
              <a:p>
                <a:r>
                  <a:rPr lang="en-US" altLang="ko-KR" sz="1200" dirty="0">
                    <a:solidFill>
                      <a:srgbClr val="0070C0"/>
                    </a:solidFill>
                  </a:rPr>
                  <a:t>-  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시장 및 경쟁사 현황 분석결과를 토대로 시장진입에 대한 전략을 상세히 서술</a:t>
                </a:r>
                <a:endParaRPr lang="en-US" altLang="ko-KR" sz="1200" dirty="0">
                  <a:solidFill>
                    <a:srgbClr val="0070C0"/>
                  </a:solidFill>
                </a:endParaRPr>
              </a:p>
              <a:p>
                <a:r>
                  <a:rPr lang="en-US" altLang="ko-KR" sz="1200" dirty="0">
                    <a:solidFill>
                      <a:srgbClr val="0070C0"/>
                    </a:solidFill>
                  </a:rPr>
                  <a:t>-  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연구개발 최종산물</a:t>
                </a:r>
                <a:r>
                  <a:rPr lang="en-US" altLang="ko-KR" sz="1200" dirty="0">
                    <a:solidFill>
                      <a:srgbClr val="0070C0"/>
                    </a:solidFill>
                  </a:rPr>
                  <a:t>(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제품</a:t>
                </a:r>
                <a:r>
                  <a:rPr lang="en-US" altLang="ko-KR" sz="1200" dirty="0">
                    <a:solidFill>
                      <a:srgbClr val="0070C0"/>
                    </a:solidFill>
                  </a:rPr>
                  <a:t>, 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서비스 등</a:t>
                </a:r>
                <a:r>
                  <a:rPr lang="en-US" altLang="ko-KR" sz="1200" dirty="0">
                    <a:solidFill>
                      <a:srgbClr val="0070C0"/>
                    </a:solidFill>
                  </a:rPr>
                  <a:t>)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의 양산</a:t>
                </a:r>
                <a:r>
                  <a:rPr lang="en-US" altLang="ko-KR" sz="1200" dirty="0">
                    <a:solidFill>
                      <a:srgbClr val="0070C0"/>
                    </a:solidFill>
                  </a:rPr>
                  <a:t>, 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마케팅</a:t>
                </a:r>
                <a:r>
                  <a:rPr lang="en-US" altLang="ko-KR" sz="1200" dirty="0">
                    <a:solidFill>
                      <a:srgbClr val="0070C0"/>
                    </a:solidFill>
                  </a:rPr>
                  <a:t>, 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판매전략 등 사업화를 위한 비즈니스모델 제시</a:t>
                </a:r>
                <a:endParaRPr lang="en-US" altLang="ko-KR" sz="1200" dirty="0">
                  <a:solidFill>
                    <a:srgbClr val="0070C0"/>
                  </a:solidFill>
                </a:endParaRPr>
              </a:p>
              <a:p>
                <a:pPr marL="171450" indent="-171450">
                  <a:buFontTx/>
                  <a:buChar char="-"/>
                </a:pPr>
                <a:r>
                  <a:rPr lang="ko-KR" altLang="en-US" sz="1200" dirty="0">
                    <a:solidFill>
                      <a:srgbClr val="0070C0"/>
                    </a:solidFill>
                  </a:rPr>
                  <a:t>바이오 분야 창업기업의 경우 전</a:t>
                </a:r>
                <a:r>
                  <a:rPr lang="en-US" altLang="ko-KR" sz="1200" dirty="0">
                    <a:solidFill>
                      <a:srgbClr val="0070C0"/>
                    </a:solidFill>
                  </a:rPr>
                  <a:t>·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임상시험 및 인증에 대한 세부계획을 기재</a:t>
                </a:r>
                <a:endParaRPr lang="en-US" altLang="ko-KR" sz="12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737" y="4898903"/>
                <a:ext cx="7832143" cy="1200329"/>
              </a:xfrm>
              <a:prstGeom prst="rect">
                <a:avLst/>
              </a:prstGeom>
              <a:blipFill>
                <a:blip r:embed="rId2"/>
                <a:stretch>
                  <a:fillRect l="-78" t="-503" b="-3518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E4B19712-82B1-40C6-9601-4390390F76F4}"/>
              </a:ext>
            </a:extLst>
          </p:cNvPr>
          <p:cNvSpPr txBox="1"/>
          <p:nvPr/>
        </p:nvSpPr>
        <p:spPr>
          <a:xfrm>
            <a:off x="535460" y="714375"/>
            <a:ext cx="7484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2. </a:t>
            </a:r>
            <a:r>
              <a:rPr lang="ko-KR" altLang="en-US" b="1" dirty="0"/>
              <a:t>사업화 계획</a:t>
            </a:r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20FD309D-D0DB-4B66-B29F-BAEFBE250B4D}"/>
              </a:ext>
            </a:extLst>
          </p:cNvPr>
          <p:cNvSpPr txBox="1">
            <a:spLocks/>
          </p:cNvSpPr>
          <p:nvPr/>
        </p:nvSpPr>
        <p:spPr>
          <a:xfrm>
            <a:off x="247981" y="112549"/>
            <a:ext cx="3679205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400"/>
              </a:lnSpc>
            </a:pPr>
            <a:r>
              <a:rPr lang="en-US" altLang="ko-KR" sz="2000" b="1" dirty="0">
                <a:latin typeface="+mn-lt"/>
                <a:ea typeface="+mn-ea"/>
              </a:rPr>
              <a:t>I</a:t>
            </a:r>
            <a:r>
              <a:rPr lang="en-US" altLang="ko-KR" sz="2000" b="1" dirty="0"/>
              <a:t>I</a:t>
            </a:r>
            <a:r>
              <a:rPr lang="en-US" altLang="ko-KR" sz="2000" b="1" dirty="0">
                <a:latin typeface="+mn-lt"/>
                <a:ea typeface="+mn-ea"/>
              </a:rPr>
              <a:t>I. </a:t>
            </a:r>
            <a:r>
              <a:rPr lang="ko-KR" altLang="en-US" sz="2000" b="1" dirty="0"/>
              <a:t>사업화 전략 </a:t>
            </a:r>
            <a:r>
              <a:rPr lang="en-US" altLang="ko-KR" sz="2000" b="1" dirty="0"/>
              <a:t>(Scale-up)</a:t>
            </a: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83A36DC0-8562-4724-9333-563EE93F41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8008397"/>
              </p:ext>
            </p:extLst>
          </p:nvPr>
        </p:nvGraphicFramePr>
        <p:xfrm>
          <a:off x="476737" y="3659190"/>
          <a:ext cx="783214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9882">
                  <a:extLst>
                    <a:ext uri="{9D8B030D-6E8A-4147-A177-3AD203B41FA5}">
                      <a16:colId xmlns:a16="http://schemas.microsoft.com/office/drawing/2014/main" val="4043425288"/>
                    </a:ext>
                  </a:extLst>
                </a:gridCol>
                <a:gridCol w="4675536">
                  <a:extLst>
                    <a:ext uri="{9D8B030D-6E8A-4147-A177-3AD203B41FA5}">
                      <a16:colId xmlns:a16="http://schemas.microsoft.com/office/drawing/2014/main" val="1855376429"/>
                    </a:ext>
                  </a:extLst>
                </a:gridCol>
                <a:gridCol w="1316725">
                  <a:extLst>
                    <a:ext uri="{9D8B030D-6E8A-4147-A177-3AD203B41FA5}">
                      <a16:colId xmlns:a16="http://schemas.microsoft.com/office/drawing/2014/main" val="560099146"/>
                    </a:ext>
                  </a:extLst>
                </a:gridCol>
              </a:tblGrid>
              <a:tr h="2952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bg1"/>
                          </a:solidFill>
                        </a:rPr>
                        <a:t>추진기간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solidFill>
                            <a:schemeClr val="bg1"/>
                          </a:solidFill>
                        </a:rPr>
                        <a:t>사업추진 내용</a:t>
                      </a:r>
                      <a:r>
                        <a:rPr lang="en-US" altLang="ko-KR" sz="1200" dirty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</a:rPr>
                        <a:t>과업</a:t>
                      </a:r>
                      <a:r>
                        <a:rPr lang="en-US" altLang="ko-KR" sz="1200" dirty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300" dirty="0">
                        <a:solidFill>
                          <a:schemeClr val="bg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bg1"/>
                          </a:solidFill>
                        </a:rPr>
                        <a:t>비고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25873859"/>
                  </a:ext>
                </a:extLst>
              </a:tr>
              <a:tr h="2240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i="1" dirty="0">
                          <a:solidFill>
                            <a:srgbClr val="0070C0"/>
                          </a:solidFill>
                        </a:rPr>
                        <a:t>’25.3 ~ ’26.4</a:t>
                      </a:r>
                      <a:endParaRPr lang="ko-KR" altLang="en-US" sz="1200"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i="1" dirty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ko-KR" altLang="en-US" sz="1200" i="1" dirty="0">
                          <a:solidFill>
                            <a:srgbClr val="0070C0"/>
                          </a:solidFill>
                        </a:rPr>
                        <a:t>시제품</a:t>
                      </a:r>
                      <a:r>
                        <a:rPr lang="en-US" altLang="ko-KR" sz="1200" i="1" dirty="0">
                          <a:solidFill>
                            <a:srgbClr val="0070C0"/>
                          </a:solidFill>
                        </a:rPr>
                        <a:t>,</a:t>
                      </a:r>
                      <a:r>
                        <a:rPr lang="ko-KR" altLang="en-US" sz="1200" i="1" dirty="0">
                          <a:solidFill>
                            <a:srgbClr val="0070C0"/>
                          </a:solidFill>
                        </a:rPr>
                        <a:t>서비스</a:t>
                      </a:r>
                      <a:r>
                        <a:rPr lang="en-US" altLang="ko-KR" sz="1200" i="1" dirty="0">
                          <a:solidFill>
                            <a:srgbClr val="0070C0"/>
                          </a:solidFill>
                        </a:rPr>
                        <a:t>,</a:t>
                      </a:r>
                      <a:r>
                        <a:rPr lang="ko-KR" altLang="en-US" sz="1200" i="1" dirty="0">
                          <a:solidFill>
                            <a:srgbClr val="0070C0"/>
                          </a:solidFill>
                        </a:rPr>
                        <a:t>플랫폼</a:t>
                      </a:r>
                      <a:r>
                        <a:rPr lang="en-US" altLang="ko-KR" sz="1200" i="1" dirty="0">
                          <a:solidFill>
                            <a:srgbClr val="0070C0"/>
                          </a:solidFill>
                        </a:rPr>
                        <a:t>) </a:t>
                      </a:r>
                      <a:r>
                        <a:rPr lang="ko-KR" altLang="en-US" sz="1200" i="1" dirty="0">
                          <a:solidFill>
                            <a:srgbClr val="0070C0"/>
                          </a:solidFill>
                        </a:rPr>
                        <a:t>제작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79157352"/>
                  </a:ext>
                </a:extLst>
              </a:tr>
              <a:tr h="22408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i="1" dirty="0">
                          <a:solidFill>
                            <a:srgbClr val="0070C0"/>
                          </a:solidFill>
                        </a:rPr>
                        <a:t>’26.3 ~ 27.1</a:t>
                      </a:r>
                      <a:endParaRPr lang="ko-KR" altLang="en-US" sz="1200"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i="1" dirty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ko-KR" altLang="en-US" sz="1200" i="1" dirty="0">
                          <a:solidFill>
                            <a:srgbClr val="0070C0"/>
                          </a:solidFill>
                        </a:rPr>
                        <a:t>시제품</a:t>
                      </a:r>
                      <a:r>
                        <a:rPr lang="en-US" altLang="ko-KR" sz="1200" i="1" dirty="0">
                          <a:solidFill>
                            <a:srgbClr val="0070C0"/>
                          </a:solidFill>
                        </a:rPr>
                        <a:t>,</a:t>
                      </a:r>
                      <a:r>
                        <a:rPr lang="ko-KR" altLang="en-US" sz="1200" i="1" dirty="0">
                          <a:solidFill>
                            <a:srgbClr val="0070C0"/>
                          </a:solidFill>
                        </a:rPr>
                        <a:t>서비스</a:t>
                      </a:r>
                      <a:r>
                        <a:rPr lang="en-US" altLang="ko-KR" sz="1200" i="1" dirty="0">
                          <a:solidFill>
                            <a:srgbClr val="0070C0"/>
                          </a:solidFill>
                        </a:rPr>
                        <a:t>,</a:t>
                      </a:r>
                      <a:r>
                        <a:rPr lang="ko-KR" altLang="en-US" sz="1200" i="1" dirty="0">
                          <a:solidFill>
                            <a:srgbClr val="0070C0"/>
                          </a:solidFill>
                        </a:rPr>
                        <a:t>플랫폼</a:t>
                      </a:r>
                      <a:r>
                        <a:rPr lang="en-US" altLang="ko-KR" sz="1200" i="1" dirty="0">
                          <a:solidFill>
                            <a:srgbClr val="0070C0"/>
                          </a:solidFill>
                        </a:rPr>
                        <a:t>) </a:t>
                      </a:r>
                      <a:r>
                        <a:rPr lang="ko-KR" altLang="en-US" sz="1200" i="1" dirty="0">
                          <a:solidFill>
                            <a:srgbClr val="0070C0"/>
                          </a:solidFill>
                        </a:rPr>
                        <a:t>판로확보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8192392"/>
                  </a:ext>
                </a:extLst>
              </a:tr>
              <a:tr h="224082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01922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B3F47203-3FEB-4A14-8AAE-DA7D4E255AAD}"/>
              </a:ext>
            </a:extLst>
          </p:cNvPr>
          <p:cNvSpPr txBox="1"/>
          <p:nvPr/>
        </p:nvSpPr>
        <p:spPr>
          <a:xfrm>
            <a:off x="476739" y="3351413"/>
            <a:ext cx="2823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/>
              <a:t>&lt;</a:t>
            </a:r>
            <a:r>
              <a:rPr lang="ko-KR" altLang="en-US" sz="1400" b="1"/>
              <a:t>사업화 </a:t>
            </a:r>
            <a:r>
              <a:rPr lang="ko-KR" altLang="en-US" sz="1400" b="1" dirty="0"/>
              <a:t>추진일정</a:t>
            </a:r>
            <a:r>
              <a:rPr lang="en-US" altLang="ko-KR" sz="1400" b="1" dirty="0"/>
              <a:t>&gt;</a:t>
            </a:r>
            <a:endParaRPr lang="ko-KR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453737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5DBF6-2A23-40A8-A352-8AAB4DFC94EF}" type="slidenum">
              <a:rPr lang="ko-KR" altLang="en-US" smtClean="0"/>
              <a:pPr/>
              <a:t>12</a:t>
            </a:fld>
            <a:endParaRPr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38281" y="5127497"/>
                <a:ext cx="7848480" cy="1200329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ko-KR" sz="1200" b="1" i="1" smtClean="0">
                        <a:solidFill>
                          <a:srgbClr val="0070C0"/>
                        </a:solidFill>
                        <a:latin typeface="Cambria Math"/>
                      </a:rPr>
                      <m:t>• </m:t>
                    </m:r>
                  </m:oMath>
                </a14:m>
                <a:r>
                  <a:rPr lang="ko-KR" altLang="en-US" sz="1200" b="1" dirty="0">
                    <a:solidFill>
                      <a:srgbClr val="0070C0"/>
                    </a:solidFill>
                  </a:rPr>
                  <a:t>작성요령</a:t>
                </a:r>
                <a:endParaRPr lang="en-US" altLang="ko-KR" sz="1200" b="1" dirty="0">
                  <a:solidFill>
                    <a:srgbClr val="0070C0"/>
                  </a:solidFill>
                </a:endParaRPr>
              </a:p>
              <a:p>
                <a:r>
                  <a:rPr lang="en-US" altLang="ko-KR" sz="1200" dirty="0">
                    <a:solidFill>
                      <a:srgbClr val="0070C0"/>
                    </a:solidFill>
                  </a:rPr>
                  <a:t>※ 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추가 연계지원사업 신청여부와 무관하게 해당 장표 필수 작성 필요</a:t>
                </a:r>
                <a:endParaRPr lang="en-US" altLang="ko-KR" sz="1200" dirty="0">
                  <a:solidFill>
                    <a:srgbClr val="0070C0"/>
                  </a:solidFill>
                </a:endParaRPr>
              </a:p>
              <a:p>
                <a:r>
                  <a:rPr lang="en-US" altLang="ko-KR" sz="1200" dirty="0">
                    <a:solidFill>
                      <a:srgbClr val="0070C0"/>
                    </a:solidFill>
                  </a:rPr>
                  <a:t>- 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글로벌 진출</a:t>
                </a:r>
                <a:r>
                  <a:rPr lang="en-US" altLang="ko-KR" sz="1200" dirty="0">
                    <a:solidFill>
                      <a:srgbClr val="0070C0"/>
                    </a:solidFill>
                  </a:rPr>
                  <a:t>(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해외법인 설립</a:t>
                </a:r>
                <a:r>
                  <a:rPr lang="en-US" altLang="ko-KR" sz="1200" dirty="0">
                    <a:solidFill>
                      <a:srgbClr val="0070C0"/>
                    </a:solidFill>
                  </a:rPr>
                  <a:t>, 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수출계획</a:t>
                </a:r>
                <a:r>
                  <a:rPr lang="en-US" altLang="ko-KR" sz="1200" dirty="0">
                    <a:solidFill>
                      <a:srgbClr val="0070C0"/>
                    </a:solidFill>
                  </a:rPr>
                  <a:t>, 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해외서비스 런칭 등</a:t>
                </a:r>
                <a:r>
                  <a:rPr lang="en-US" altLang="ko-KR" sz="1200" dirty="0">
                    <a:solidFill>
                      <a:srgbClr val="0070C0"/>
                    </a:solidFill>
                  </a:rPr>
                  <a:t>) 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실적</a:t>
                </a:r>
                <a:r>
                  <a:rPr lang="en-US" altLang="ko-KR" sz="1200" dirty="0">
                    <a:solidFill>
                      <a:srgbClr val="0070C0"/>
                    </a:solidFill>
                  </a:rPr>
                  <a:t>(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현황</a:t>
                </a:r>
                <a:r>
                  <a:rPr lang="en-US" altLang="ko-KR" sz="1200" dirty="0">
                    <a:solidFill>
                      <a:srgbClr val="0070C0"/>
                    </a:solidFill>
                  </a:rPr>
                  <a:t>) 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및 계획</a:t>
                </a:r>
                <a:r>
                  <a:rPr lang="en-US" altLang="ko-KR" sz="1200" dirty="0">
                    <a:solidFill>
                      <a:srgbClr val="0070C0"/>
                    </a:solidFill>
                  </a:rPr>
                  <a:t>(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목표</a:t>
                </a:r>
                <a:r>
                  <a:rPr lang="en-US" altLang="ko-KR" sz="1200" dirty="0">
                    <a:solidFill>
                      <a:srgbClr val="0070C0"/>
                    </a:solidFill>
                  </a:rPr>
                  <a:t>)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을 작성</a:t>
                </a:r>
              </a:p>
              <a:p>
                <a:pPr marL="198120" marR="0" indent="-198120" fontAlgn="base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dirty="0">
                    <a:solidFill>
                      <a:srgbClr val="0070C0"/>
                    </a:solidFill>
                  </a:rPr>
                  <a:t>-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 해외 진출권역과 세부 희망 진출 국가 명시</a:t>
                </a:r>
              </a:p>
              <a:p>
                <a:pPr marL="198120" marR="0" indent="-198120" fontAlgn="base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dirty="0">
                    <a:solidFill>
                      <a:srgbClr val="0070C0"/>
                    </a:solidFill>
                  </a:rPr>
                  <a:t>-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 해외진출 유형을 선택하고</a:t>
                </a:r>
                <a:r>
                  <a:rPr lang="en-US" altLang="ko-KR" sz="1200" dirty="0">
                    <a:solidFill>
                      <a:srgbClr val="0070C0"/>
                    </a:solidFill>
                  </a:rPr>
                  <a:t>, 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구체적이고 실현 가능한 목표를 설정</a:t>
                </a:r>
              </a:p>
              <a:p>
                <a:pPr marL="198120" marR="0" indent="-198120" fontAlgn="base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dirty="0">
                    <a:solidFill>
                      <a:srgbClr val="0070C0"/>
                    </a:solidFill>
                  </a:rPr>
                  <a:t>-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 본 연구개발과제의 결과가 글로벌 진입 수준임을 확인할 수 있는 내용을 포함하여 작성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281" y="5127497"/>
                <a:ext cx="7848480" cy="1200329"/>
              </a:xfrm>
              <a:prstGeom prst="rect">
                <a:avLst/>
              </a:prstGeom>
              <a:blipFill>
                <a:blip r:embed="rId2"/>
                <a:stretch>
                  <a:fillRect b="-2513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E4B19712-82B1-40C6-9601-4390390F76F4}"/>
              </a:ext>
            </a:extLst>
          </p:cNvPr>
          <p:cNvSpPr txBox="1"/>
          <p:nvPr/>
        </p:nvSpPr>
        <p:spPr>
          <a:xfrm>
            <a:off x="535460" y="714375"/>
            <a:ext cx="7484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/>
              <a:t>3.</a:t>
            </a:r>
            <a:r>
              <a:rPr lang="ko-KR" altLang="en-US" b="1"/>
              <a:t> 글로벌 진출전략</a:t>
            </a:r>
            <a:endParaRPr lang="ko-KR" altLang="en-US" b="1" dirty="0"/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65D92BEE-24E7-40F4-B807-8644B5C977F9}"/>
              </a:ext>
            </a:extLst>
          </p:cNvPr>
          <p:cNvSpPr txBox="1">
            <a:spLocks/>
          </p:cNvSpPr>
          <p:nvPr/>
        </p:nvSpPr>
        <p:spPr>
          <a:xfrm>
            <a:off x="247981" y="112549"/>
            <a:ext cx="3679205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400"/>
              </a:lnSpc>
            </a:pPr>
            <a:r>
              <a:rPr lang="en-US" altLang="ko-KR" sz="2000" b="1" dirty="0">
                <a:latin typeface="+mn-lt"/>
                <a:ea typeface="+mn-ea"/>
              </a:rPr>
              <a:t>I</a:t>
            </a:r>
            <a:r>
              <a:rPr lang="en-US" altLang="ko-KR" sz="2000" b="1" dirty="0"/>
              <a:t>I</a:t>
            </a:r>
            <a:r>
              <a:rPr lang="en-US" altLang="ko-KR" sz="2000" b="1" dirty="0">
                <a:latin typeface="+mn-lt"/>
                <a:ea typeface="+mn-ea"/>
              </a:rPr>
              <a:t>I. </a:t>
            </a:r>
            <a:r>
              <a:rPr lang="ko-KR" altLang="en-US" sz="2000" b="1" dirty="0"/>
              <a:t>사업화 전략 </a:t>
            </a:r>
            <a:r>
              <a:rPr lang="en-US" altLang="ko-KR" sz="2000" b="1" dirty="0"/>
              <a:t>(Scale-up)</a:t>
            </a:r>
          </a:p>
        </p:txBody>
      </p: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08084D4A-806B-40AD-A7A9-B69A0CD6EC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1694814"/>
              </p:ext>
            </p:extLst>
          </p:nvPr>
        </p:nvGraphicFramePr>
        <p:xfrm>
          <a:off x="638281" y="1893852"/>
          <a:ext cx="7832142" cy="113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5357">
                  <a:extLst>
                    <a:ext uri="{9D8B030D-6E8A-4147-A177-3AD203B41FA5}">
                      <a16:colId xmlns:a16="http://schemas.microsoft.com/office/drawing/2014/main" val="1613561070"/>
                    </a:ext>
                  </a:extLst>
                </a:gridCol>
                <a:gridCol w="13053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53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53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53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53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/>
                        <a:t>구분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현지 창업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수출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현지매출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해외투자유치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기타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현황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i="1" dirty="0">
                          <a:solidFill>
                            <a:srgbClr val="0070C0"/>
                          </a:solidFill>
                        </a:rPr>
                        <a:t>현지법인</a:t>
                      </a:r>
                      <a:r>
                        <a:rPr lang="en-US" altLang="ko-KR" sz="1000" i="1" dirty="0">
                          <a:solidFill>
                            <a:srgbClr val="0070C0"/>
                          </a:solidFill>
                        </a:rPr>
                        <a:t>/</a:t>
                      </a:r>
                      <a:r>
                        <a:rPr lang="ko-KR" altLang="en-US" sz="1000" i="1" dirty="0">
                          <a:solidFill>
                            <a:srgbClr val="0070C0"/>
                          </a:solidFill>
                        </a:rPr>
                        <a:t>합작법인</a:t>
                      </a:r>
                      <a:r>
                        <a:rPr lang="en-US" altLang="ko-KR" sz="1000" i="1" dirty="0">
                          <a:solidFill>
                            <a:srgbClr val="0070C0"/>
                          </a:solidFill>
                        </a:rPr>
                        <a:t>/</a:t>
                      </a:r>
                      <a:r>
                        <a:rPr lang="ko-KR" altLang="en-US" sz="1000" i="1" dirty="0">
                          <a:solidFill>
                            <a:srgbClr val="0070C0"/>
                          </a:solidFill>
                        </a:rPr>
                        <a:t>지점</a:t>
                      </a:r>
                      <a:r>
                        <a:rPr lang="en-US" altLang="ko-KR" sz="1000" i="1" dirty="0">
                          <a:solidFill>
                            <a:srgbClr val="0070C0"/>
                          </a:solidFill>
                        </a:rPr>
                        <a:t>/</a:t>
                      </a:r>
                      <a:r>
                        <a:rPr lang="ko-KR" altLang="en-US" sz="1000" i="1" dirty="0">
                          <a:solidFill>
                            <a:srgbClr val="0070C0"/>
                          </a:solidFill>
                        </a:rPr>
                        <a:t>연락사무소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/>
                        <a:t>목표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5715752"/>
                  </a:ext>
                </a:extLst>
              </a:tr>
            </a:tbl>
          </a:graphicData>
        </a:graphic>
      </p:graphicFrame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7E506D78-B150-4C29-9B7B-8D5F2FE40F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8242884"/>
              </p:ext>
            </p:extLst>
          </p:nvPr>
        </p:nvGraphicFramePr>
        <p:xfrm>
          <a:off x="638281" y="3401524"/>
          <a:ext cx="7848481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3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85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19472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2952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bg1"/>
                          </a:solidFill>
                        </a:rPr>
                        <a:t>추진기간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solidFill>
                            <a:schemeClr val="bg1"/>
                          </a:solidFill>
                        </a:rPr>
                        <a:t>사업추진 내용</a:t>
                      </a:r>
                      <a:r>
                        <a:rPr lang="en-US" altLang="ko-KR" sz="1200" dirty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</a:rPr>
                        <a:t>과업</a:t>
                      </a:r>
                      <a:r>
                        <a:rPr lang="en-US" altLang="ko-KR" sz="1200" dirty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300" dirty="0">
                        <a:solidFill>
                          <a:schemeClr val="bg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bg1"/>
                          </a:solidFill>
                        </a:rPr>
                        <a:t>비고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082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4082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4082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F4C0FD29-E033-436E-8092-232C72E93498}"/>
              </a:ext>
            </a:extLst>
          </p:cNvPr>
          <p:cNvSpPr txBox="1"/>
          <p:nvPr/>
        </p:nvSpPr>
        <p:spPr>
          <a:xfrm>
            <a:off x="638281" y="3093750"/>
            <a:ext cx="22559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/>
              <a:t>&lt;</a:t>
            </a:r>
            <a:r>
              <a:rPr lang="ko-KR" altLang="en-US" sz="1400" b="1"/>
              <a:t>글로벌 진출 추진일정</a:t>
            </a:r>
            <a:r>
              <a:rPr lang="en-US" altLang="ko-KR" sz="1400" b="1" dirty="0"/>
              <a:t>&gt;</a:t>
            </a:r>
            <a:endParaRPr lang="ko-KR" altLang="en-US" sz="14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98AD28D-069E-40BB-8E8B-4A02B0F65EAD}"/>
              </a:ext>
            </a:extLst>
          </p:cNvPr>
          <p:cNvSpPr txBox="1"/>
          <p:nvPr/>
        </p:nvSpPr>
        <p:spPr>
          <a:xfrm>
            <a:off x="655927" y="1496234"/>
            <a:ext cx="42644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/>
              <a:t>&lt;</a:t>
            </a:r>
            <a:r>
              <a:rPr lang="ko-KR" altLang="en-US" sz="1400" b="1"/>
              <a:t>글로벌 진출 현황 및 목표</a:t>
            </a:r>
            <a:r>
              <a:rPr lang="en-US" altLang="ko-KR" sz="1400" b="1"/>
              <a:t>&gt;</a:t>
            </a:r>
            <a:endParaRPr lang="ko-KR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413465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5DBF6-2A23-40A8-A352-8AAB4DFC94EF}" type="slidenum">
              <a:rPr lang="ko-KR" altLang="en-US" smtClean="0"/>
              <a:pPr/>
              <a:t>13</a:t>
            </a:fld>
            <a:endParaRPr lang="ko-KR" altLang="en-US"/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20FD309D-D0DB-4B66-B29F-BAEFBE250B4D}"/>
              </a:ext>
            </a:extLst>
          </p:cNvPr>
          <p:cNvSpPr txBox="1">
            <a:spLocks/>
          </p:cNvSpPr>
          <p:nvPr/>
        </p:nvSpPr>
        <p:spPr>
          <a:xfrm>
            <a:off x="247981" y="112549"/>
            <a:ext cx="3679205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400"/>
              </a:lnSpc>
            </a:pPr>
            <a:r>
              <a:rPr lang="en-US" altLang="ko-KR" sz="2000" b="1" dirty="0">
                <a:latin typeface="+mn-lt"/>
                <a:ea typeface="+mn-ea"/>
              </a:rPr>
              <a:t>I</a:t>
            </a:r>
            <a:r>
              <a:rPr lang="en-US" altLang="ko-KR" sz="2000" b="1" dirty="0"/>
              <a:t>I</a:t>
            </a:r>
            <a:r>
              <a:rPr lang="en-US" altLang="ko-KR" sz="2000" b="1" dirty="0">
                <a:latin typeface="+mn-lt"/>
                <a:ea typeface="+mn-ea"/>
              </a:rPr>
              <a:t>I. </a:t>
            </a:r>
            <a:r>
              <a:rPr lang="ko-KR" altLang="en-US" sz="2000" b="1" dirty="0"/>
              <a:t>사업화 전략 </a:t>
            </a:r>
            <a:r>
              <a:rPr lang="en-US" altLang="ko-KR" sz="2000" b="1" dirty="0"/>
              <a:t>(Scale-up)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4B19712-82B1-40C6-9601-4390390F76F4}"/>
              </a:ext>
            </a:extLst>
          </p:cNvPr>
          <p:cNvSpPr txBox="1"/>
          <p:nvPr/>
        </p:nvSpPr>
        <p:spPr>
          <a:xfrm>
            <a:off x="535460" y="714375"/>
            <a:ext cx="7484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/>
              <a:t>4. </a:t>
            </a:r>
            <a:r>
              <a:rPr lang="ko-KR" altLang="en-US" b="1" dirty="0" err="1"/>
              <a:t>운영사</a:t>
            </a:r>
            <a:r>
              <a:rPr lang="ko-KR" altLang="en-US" b="1" dirty="0"/>
              <a:t> 지원계획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0B12B5C-C3A9-4762-AD63-A52D82B231CC}"/>
                  </a:ext>
                </a:extLst>
              </p:cNvPr>
              <p:cNvSpPr txBox="1"/>
              <p:nvPr/>
            </p:nvSpPr>
            <p:spPr>
              <a:xfrm>
                <a:off x="655928" y="5681960"/>
                <a:ext cx="7832143" cy="646331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ko-KR" sz="1200" b="1" i="1" smtClean="0">
                        <a:solidFill>
                          <a:srgbClr val="0070C0"/>
                        </a:solidFill>
                        <a:latin typeface="Cambria Math"/>
                      </a:rPr>
                      <m:t>• </m:t>
                    </m:r>
                  </m:oMath>
                </a14:m>
                <a:r>
                  <a:rPr lang="ko-KR" altLang="en-US" sz="1200" b="1" dirty="0">
                    <a:solidFill>
                      <a:srgbClr val="0070C0"/>
                    </a:solidFill>
                  </a:rPr>
                  <a:t>작성요령</a:t>
                </a:r>
                <a:endParaRPr lang="en-US" altLang="ko-KR" sz="1200" b="1" dirty="0">
                  <a:solidFill>
                    <a:srgbClr val="0070C0"/>
                  </a:solidFill>
                </a:endParaRPr>
              </a:p>
              <a:p>
                <a:pPr marL="171450" indent="-171450">
                  <a:buFontTx/>
                  <a:buChar char="-"/>
                </a:pPr>
                <a:r>
                  <a:rPr lang="ko-KR" altLang="en-US" sz="1200" dirty="0">
                    <a:solidFill>
                      <a:srgbClr val="0070C0"/>
                    </a:solidFill>
                  </a:rPr>
                  <a:t>창업기업 특성</a:t>
                </a:r>
                <a:r>
                  <a:rPr lang="en-US" altLang="ko-KR" sz="1200" dirty="0">
                    <a:solidFill>
                      <a:srgbClr val="0070C0"/>
                    </a:solidFill>
                  </a:rPr>
                  <a:t>(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아이템</a:t>
                </a:r>
                <a:r>
                  <a:rPr lang="en-US" altLang="ko-KR" sz="1200" dirty="0">
                    <a:solidFill>
                      <a:srgbClr val="0070C0"/>
                    </a:solidFill>
                  </a:rPr>
                  <a:t>,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 사업분야</a:t>
                </a:r>
                <a:r>
                  <a:rPr lang="en-US" altLang="ko-KR" sz="1200" dirty="0">
                    <a:solidFill>
                      <a:srgbClr val="0070C0"/>
                    </a:solidFill>
                  </a:rPr>
                  <a:t>)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에 따른 </a:t>
                </a:r>
                <a:r>
                  <a:rPr lang="ko-KR" altLang="en-US" sz="1200" dirty="0" err="1">
                    <a:solidFill>
                      <a:srgbClr val="0070C0"/>
                    </a:solidFill>
                  </a:rPr>
                  <a:t>운영사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 지원계획 및 보육 전략을 상세하게 기재</a:t>
                </a:r>
                <a:endParaRPr lang="en-US" altLang="ko-KR" sz="1200" dirty="0">
                  <a:solidFill>
                    <a:srgbClr val="0070C0"/>
                  </a:solidFill>
                </a:endParaRPr>
              </a:p>
              <a:p>
                <a:r>
                  <a:rPr lang="en-US" altLang="ko-KR" sz="1200" dirty="0">
                    <a:solidFill>
                      <a:srgbClr val="0070C0"/>
                    </a:solidFill>
                  </a:rPr>
                  <a:t>   (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전담 멘토</a:t>
                </a:r>
                <a:r>
                  <a:rPr lang="en-US" altLang="ko-KR" sz="1200" dirty="0">
                    <a:solidFill>
                      <a:srgbClr val="0070C0"/>
                    </a:solidFill>
                  </a:rPr>
                  <a:t>, 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창업기업  운영방안</a:t>
                </a:r>
                <a:r>
                  <a:rPr lang="en-US" altLang="ko-KR" sz="1200" dirty="0">
                    <a:solidFill>
                      <a:srgbClr val="0070C0"/>
                    </a:solidFill>
                  </a:rPr>
                  <a:t>, 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보육공간 이용</a:t>
                </a:r>
                <a:r>
                  <a:rPr lang="en-US" altLang="ko-KR" sz="1200" dirty="0">
                    <a:solidFill>
                      <a:srgbClr val="0070C0"/>
                    </a:solidFill>
                  </a:rPr>
                  <a:t>, 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사업화 지원 등</a:t>
                </a:r>
                <a:r>
                  <a:rPr lang="en-US" altLang="ko-KR" sz="1200" dirty="0">
                    <a:solidFill>
                      <a:srgbClr val="0070C0"/>
                    </a:solidFill>
                  </a:rPr>
                  <a:t>)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을 기재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0B12B5C-C3A9-4762-AD63-A52D82B231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928" y="5681960"/>
                <a:ext cx="7832143" cy="646331"/>
              </a:xfrm>
              <a:prstGeom prst="rect">
                <a:avLst/>
              </a:prstGeom>
              <a:blipFill>
                <a:blip r:embed="rId2"/>
                <a:stretch>
                  <a:fillRect l="-78" b="-5556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01496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5DBF6-2A23-40A8-A352-8AAB4DFC94EF}" type="slidenum">
              <a:rPr lang="ko-KR" altLang="en-US" smtClean="0"/>
              <a:pPr/>
              <a:t>14</a:t>
            </a:fld>
            <a:endParaRPr lang="ko-KR" altLang="en-US"/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20FD309D-D0DB-4B66-B29F-BAEFBE250B4D}"/>
              </a:ext>
            </a:extLst>
          </p:cNvPr>
          <p:cNvSpPr txBox="1">
            <a:spLocks/>
          </p:cNvSpPr>
          <p:nvPr/>
        </p:nvSpPr>
        <p:spPr>
          <a:xfrm>
            <a:off x="247981" y="112549"/>
            <a:ext cx="3679205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400"/>
              </a:lnSpc>
            </a:pPr>
            <a:r>
              <a:rPr lang="en-US" altLang="ko-KR" sz="2000" b="1" dirty="0">
                <a:latin typeface="+mn-lt"/>
                <a:ea typeface="+mn-ea"/>
              </a:rPr>
              <a:t>I</a:t>
            </a:r>
            <a:r>
              <a:rPr lang="en-US" altLang="ko-KR" sz="2000" b="1" dirty="0"/>
              <a:t>I</a:t>
            </a:r>
            <a:r>
              <a:rPr lang="en-US" altLang="ko-KR" sz="2000" b="1" dirty="0">
                <a:latin typeface="+mn-lt"/>
                <a:ea typeface="+mn-ea"/>
              </a:rPr>
              <a:t>I. </a:t>
            </a:r>
            <a:r>
              <a:rPr lang="ko-KR" altLang="en-US" sz="2000" b="1" dirty="0"/>
              <a:t>사업화 전략 </a:t>
            </a:r>
            <a:r>
              <a:rPr lang="en-US" altLang="ko-KR" sz="2000" b="1" dirty="0"/>
              <a:t>(Scale-up)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4B19712-82B1-40C6-9601-4390390F76F4}"/>
              </a:ext>
            </a:extLst>
          </p:cNvPr>
          <p:cNvSpPr txBox="1"/>
          <p:nvPr/>
        </p:nvSpPr>
        <p:spPr>
          <a:xfrm>
            <a:off x="535460" y="714375"/>
            <a:ext cx="7484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5</a:t>
            </a:r>
            <a:r>
              <a:rPr lang="en-US" altLang="ko-KR" b="1"/>
              <a:t>. </a:t>
            </a:r>
            <a:r>
              <a:rPr lang="ko-KR" altLang="en-US" b="1" dirty="0"/>
              <a:t>고용창출 및 기대효과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DB2F2491-9697-41F6-B983-2F227868A2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8337690"/>
              </p:ext>
            </p:extLst>
          </p:nvPr>
        </p:nvGraphicFramePr>
        <p:xfrm>
          <a:off x="535460" y="3953079"/>
          <a:ext cx="7967270" cy="106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7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8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8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8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7171">
                  <a:extLst>
                    <a:ext uri="{9D8B030D-6E8A-4147-A177-3AD203B41FA5}">
                      <a16:colId xmlns:a16="http://schemas.microsoft.com/office/drawing/2014/main" val="3784912380"/>
                    </a:ext>
                  </a:extLst>
                </a:gridCol>
                <a:gridCol w="1717171">
                  <a:extLst>
                    <a:ext uri="{9D8B030D-6E8A-4147-A177-3AD203B41FA5}">
                      <a16:colId xmlns:a16="http://schemas.microsoft.com/office/drawing/2014/main" val="267980892"/>
                    </a:ext>
                  </a:extLst>
                </a:gridCol>
              </a:tblGrid>
              <a:tr h="3421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구분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bg1"/>
                          </a:solidFill>
                        </a:rPr>
                        <a:t>2025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</a:rPr>
                        <a:t>년</a:t>
                      </a:r>
                      <a:endParaRPr lang="en-US" altLang="ko-KR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2026</a:t>
                      </a: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년</a:t>
                      </a:r>
                      <a:endParaRPr kumimoji="0" lang="en-US" altLang="ko-K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2027</a:t>
                      </a: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년</a:t>
                      </a:r>
                      <a:endParaRPr kumimoji="0" lang="en-US" altLang="ko-K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2028</a:t>
                      </a: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년</a:t>
                      </a:r>
                      <a:endParaRPr kumimoji="0" lang="en-US" altLang="ko-K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개발종료 후 </a:t>
                      </a: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년</a:t>
                      </a: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2029</a:t>
                      </a: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년</a:t>
                      </a:r>
                      <a:endParaRPr kumimoji="0" lang="en-US" altLang="ko-K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개발종료 후 </a:t>
                      </a: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년</a:t>
                      </a: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latin typeface="+mn-lt"/>
                        </a:rPr>
                        <a:t>신규 고용</a:t>
                      </a:r>
                      <a:r>
                        <a:rPr lang="en-US" altLang="ko-KR" sz="1000" b="0" dirty="0">
                          <a:latin typeface="+mn-lt"/>
                        </a:rPr>
                        <a:t>(</a:t>
                      </a:r>
                      <a:r>
                        <a:rPr lang="ko-KR" altLang="en-US" sz="1000" b="0" dirty="0">
                          <a:latin typeface="+mn-lt"/>
                        </a:rPr>
                        <a:t>명</a:t>
                      </a:r>
                      <a:r>
                        <a:rPr lang="en-US" altLang="ko-KR" sz="1000" b="0" dirty="0">
                          <a:latin typeface="+mn-lt"/>
                        </a:rPr>
                        <a:t>)</a:t>
                      </a:r>
                      <a:endParaRPr lang="ko-KR" altLang="en-US" sz="10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latin typeface="+mn-lt"/>
                        </a:rPr>
                        <a:t>상시 고용</a:t>
                      </a:r>
                      <a:r>
                        <a:rPr lang="en-US" altLang="ko-KR" sz="1000" b="0" dirty="0">
                          <a:latin typeface="+mn-lt"/>
                        </a:rPr>
                        <a:t>(</a:t>
                      </a:r>
                      <a:r>
                        <a:rPr lang="ko-KR" altLang="en-US" sz="1000" b="0" dirty="0">
                          <a:latin typeface="+mn-lt"/>
                        </a:rPr>
                        <a:t>명</a:t>
                      </a:r>
                      <a:r>
                        <a:rPr lang="en-US" altLang="ko-KR" sz="1000" b="0" dirty="0">
                          <a:latin typeface="+mn-lt"/>
                        </a:rPr>
                        <a:t>)</a:t>
                      </a:r>
                      <a:endParaRPr lang="ko-KR" altLang="en-US" sz="10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0AD5F11-3C4D-4FB6-9469-DD0EF6C2BF4C}"/>
              </a:ext>
            </a:extLst>
          </p:cNvPr>
          <p:cNvSpPr txBox="1"/>
          <p:nvPr/>
        </p:nvSpPr>
        <p:spPr>
          <a:xfrm>
            <a:off x="638055" y="3572072"/>
            <a:ext cx="44950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/>
              <a:t>&lt;</a:t>
            </a:r>
            <a:r>
              <a:rPr lang="ko-KR" altLang="en-US" sz="1400" b="1" dirty="0"/>
              <a:t>고용창출 및 유지계획</a:t>
            </a:r>
            <a:r>
              <a:rPr lang="en-US" altLang="ko-KR" sz="1400" b="1" dirty="0"/>
              <a:t>&gt;</a:t>
            </a:r>
            <a:endParaRPr lang="ko-KR" altLang="en-US" sz="1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635D533-0CF0-481E-9A65-12747E9ED153}"/>
                  </a:ext>
                </a:extLst>
              </p:cNvPr>
              <p:cNvSpPr txBox="1"/>
              <p:nvPr/>
            </p:nvSpPr>
            <p:spPr>
              <a:xfrm>
                <a:off x="535460" y="5316799"/>
                <a:ext cx="7967272" cy="830997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ko-KR" sz="1200" b="1" i="1" smtClean="0">
                        <a:solidFill>
                          <a:srgbClr val="0070C0"/>
                        </a:solidFill>
                        <a:latin typeface="Cambria Math"/>
                      </a:rPr>
                      <m:t>• </m:t>
                    </m:r>
                  </m:oMath>
                </a14:m>
                <a:r>
                  <a:rPr lang="ko-KR" altLang="en-US" sz="1200" b="1" dirty="0">
                    <a:solidFill>
                      <a:srgbClr val="0070C0"/>
                    </a:solidFill>
                  </a:rPr>
                  <a:t>작성요령</a:t>
                </a:r>
                <a:endParaRPr lang="en-US" altLang="ko-KR" sz="1200" b="1" dirty="0">
                  <a:solidFill>
                    <a:srgbClr val="0070C0"/>
                  </a:solidFill>
                </a:endParaRPr>
              </a:p>
              <a:p>
                <a:pPr marL="171450" indent="-171450">
                  <a:buFontTx/>
                  <a:buChar char="-"/>
                </a:pP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현재 고용현황 및 향후 </a:t>
                </a:r>
                <a:r>
                  <a:rPr lang="ko-KR" altLang="en-US" sz="1200" kern="0" dirty="0" err="1">
                    <a:solidFill>
                      <a:srgbClr val="0070C0"/>
                    </a:solidFill>
                    <a:latin typeface="+mn-ea"/>
                  </a:rPr>
                  <a:t>고용유지･고용창출을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 위한 계획 및 방안 제시 </a:t>
                </a:r>
                <a:endParaRPr lang="en-US" altLang="ko-KR" sz="1200" kern="0" dirty="0">
                  <a:solidFill>
                    <a:srgbClr val="0070C0"/>
                  </a:solidFill>
                  <a:latin typeface="+mn-ea"/>
                </a:endParaRPr>
              </a:p>
              <a:p>
                <a:pPr marL="171450" indent="-171450">
                  <a:buFontTx/>
                  <a:buChar char="-"/>
                </a:pP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연구개발인력을 위한 교육프로그램 운영</a:t>
                </a:r>
                <a:r>
                  <a:rPr lang="en-US" altLang="ko-KR" sz="1200" kern="0" dirty="0">
                    <a:solidFill>
                      <a:srgbClr val="0070C0"/>
                    </a:solidFill>
                    <a:latin typeface="+mn-ea"/>
                  </a:rPr>
                  <a:t>, R&amp;D 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성과 공유</a:t>
                </a:r>
                <a:r>
                  <a:rPr lang="en-US" altLang="ko-KR" sz="1200" kern="0" dirty="0">
                    <a:solidFill>
                      <a:srgbClr val="0070C0"/>
                    </a:solidFill>
                    <a:latin typeface="+mn-ea"/>
                  </a:rPr>
                  <a:t>, 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스톡옵션</a:t>
                </a:r>
                <a:r>
                  <a:rPr lang="en-US" altLang="ko-KR" sz="1200" kern="0" dirty="0">
                    <a:solidFill>
                      <a:srgbClr val="0070C0"/>
                    </a:solidFill>
                    <a:latin typeface="+mn-ea"/>
                  </a:rPr>
                  <a:t>, 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직무보상발명제도</a:t>
                </a:r>
                <a:r>
                  <a:rPr lang="en-US" altLang="ko-KR" sz="1200" kern="0" dirty="0">
                    <a:solidFill>
                      <a:srgbClr val="0070C0"/>
                    </a:solidFill>
                    <a:latin typeface="+mn-ea"/>
                  </a:rPr>
                  <a:t>, </a:t>
                </a:r>
              </a:p>
              <a:p>
                <a:pPr marL="171450" indent="-171450">
                  <a:buFontTx/>
                  <a:buChar char="-"/>
                </a:pPr>
                <a:r>
                  <a:rPr lang="ko-KR" altLang="en-US" sz="1200" kern="0" dirty="0" err="1">
                    <a:solidFill>
                      <a:srgbClr val="0070C0"/>
                    </a:solidFill>
                    <a:latin typeface="+mn-ea"/>
                  </a:rPr>
                  <a:t>내일채움공제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 가입 여부 등 주관연구개발기관에서 현재 시행중인 제도 등은 반드시 작성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635D533-0CF0-481E-9A65-12747E9ED1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460" y="5316799"/>
                <a:ext cx="7967272" cy="830997"/>
              </a:xfrm>
              <a:prstGeom prst="rect">
                <a:avLst/>
              </a:prstGeom>
              <a:blipFill>
                <a:blip r:embed="rId2"/>
                <a:stretch>
                  <a:fillRect l="-76" b="-6522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49927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5DBF6-2A23-40A8-A352-8AAB4DFC94EF}" type="slidenum">
              <a:rPr lang="ko-KR" altLang="en-US" smtClean="0"/>
              <a:pPr/>
              <a:t>15</a:t>
            </a:fld>
            <a:endParaRPr lang="ko-KR" altLang="en-US"/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20FD309D-D0DB-4B66-B29F-BAEFBE250B4D}"/>
              </a:ext>
            </a:extLst>
          </p:cNvPr>
          <p:cNvSpPr txBox="1">
            <a:spLocks/>
          </p:cNvSpPr>
          <p:nvPr/>
        </p:nvSpPr>
        <p:spPr>
          <a:xfrm>
            <a:off x="247981" y="112549"/>
            <a:ext cx="3679205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400"/>
              </a:lnSpc>
            </a:pPr>
            <a:r>
              <a:rPr lang="en-US" altLang="ko-KR" sz="2000" b="1" dirty="0">
                <a:latin typeface="+mn-lt"/>
                <a:ea typeface="+mn-ea"/>
              </a:rPr>
              <a:t>I</a:t>
            </a:r>
            <a:r>
              <a:rPr lang="en-US" altLang="ko-KR" sz="2000" b="1" dirty="0"/>
              <a:t>I</a:t>
            </a:r>
            <a:r>
              <a:rPr lang="en-US" altLang="ko-KR" sz="2000" b="1" dirty="0">
                <a:latin typeface="+mn-lt"/>
                <a:ea typeface="+mn-ea"/>
              </a:rPr>
              <a:t>I. </a:t>
            </a:r>
            <a:r>
              <a:rPr lang="ko-KR" altLang="en-US" sz="2000" b="1" dirty="0"/>
              <a:t>사업화 전략 </a:t>
            </a:r>
            <a:r>
              <a:rPr lang="en-US" altLang="ko-KR" sz="2000" b="1" dirty="0"/>
              <a:t>(Scale-up)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4B19712-82B1-40C6-9601-4390390F76F4}"/>
              </a:ext>
            </a:extLst>
          </p:cNvPr>
          <p:cNvSpPr txBox="1"/>
          <p:nvPr/>
        </p:nvSpPr>
        <p:spPr>
          <a:xfrm>
            <a:off x="535460" y="714375"/>
            <a:ext cx="7484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6.</a:t>
            </a:r>
            <a:r>
              <a:rPr lang="ko-KR" altLang="en-US" b="1" dirty="0"/>
              <a:t> 사업화 목표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DB2F2491-9697-41F6-B983-2F227868A2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1979378"/>
              </p:ext>
            </p:extLst>
          </p:nvPr>
        </p:nvGraphicFramePr>
        <p:xfrm>
          <a:off x="535460" y="1304926"/>
          <a:ext cx="8179332" cy="25730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15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75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2233">
                  <a:extLst>
                    <a:ext uri="{9D8B030D-6E8A-4147-A177-3AD203B41FA5}">
                      <a16:colId xmlns:a16="http://schemas.microsoft.com/office/drawing/2014/main" val="3784912380"/>
                    </a:ext>
                  </a:extLst>
                </a:gridCol>
                <a:gridCol w="1062233">
                  <a:extLst>
                    <a:ext uri="{9D8B030D-6E8A-4147-A177-3AD203B41FA5}">
                      <a16:colId xmlns:a16="http://schemas.microsoft.com/office/drawing/2014/main" val="754350502"/>
                    </a:ext>
                  </a:extLst>
                </a:gridCol>
                <a:gridCol w="1062233">
                  <a:extLst>
                    <a:ext uri="{9D8B030D-6E8A-4147-A177-3AD203B41FA5}">
                      <a16:colId xmlns:a16="http://schemas.microsoft.com/office/drawing/2014/main" val="1510666698"/>
                    </a:ext>
                  </a:extLst>
                </a:gridCol>
                <a:gridCol w="1062233">
                  <a:extLst>
                    <a:ext uri="{9D8B030D-6E8A-4147-A177-3AD203B41FA5}">
                      <a16:colId xmlns:a16="http://schemas.microsoft.com/office/drawing/2014/main" val="4235032933"/>
                    </a:ext>
                  </a:extLst>
                </a:gridCol>
                <a:gridCol w="1062233">
                  <a:extLst>
                    <a:ext uri="{9D8B030D-6E8A-4147-A177-3AD203B41FA5}">
                      <a16:colId xmlns:a16="http://schemas.microsoft.com/office/drawing/2014/main" val="1033106514"/>
                    </a:ext>
                  </a:extLst>
                </a:gridCol>
                <a:gridCol w="1079058">
                  <a:extLst>
                    <a:ext uri="{9D8B030D-6E8A-4147-A177-3AD203B41FA5}">
                      <a16:colId xmlns:a16="http://schemas.microsoft.com/office/drawing/2014/main" val="722085228"/>
                    </a:ext>
                  </a:extLst>
                </a:gridCol>
              </a:tblGrid>
              <a:tr h="62219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사업화 성과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세부 성과지표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    )</a:t>
                      </a: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년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개발종료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해당년</a:t>
                      </a: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kumimoji="0" lang="en-US" altLang="ko-K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    )</a:t>
                      </a: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년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개발종료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후 </a:t>
                      </a: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년</a:t>
                      </a: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kumimoji="0" lang="en-US" altLang="ko-K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    )</a:t>
                      </a: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년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개발종료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후 </a:t>
                      </a: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년</a:t>
                      </a: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kumimoji="0" lang="en-US" altLang="ko-K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    )</a:t>
                      </a: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년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개발종료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후 </a:t>
                      </a: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년</a:t>
                      </a: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kumimoji="0" lang="en-US" altLang="ko-K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    )</a:t>
                      </a: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년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개발종료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후 </a:t>
                      </a: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년</a:t>
                      </a: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kumimoji="0" lang="en-US" altLang="ko-K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    )</a:t>
                      </a: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년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개발종료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후 </a:t>
                      </a: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kumimoji="0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년</a:t>
                      </a: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kumimoji="0" lang="en-US" altLang="ko-K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00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기업 전체 성장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예상 총매출액</a:t>
                      </a:r>
                      <a:r>
                        <a:rPr kumimoji="0" lang="en-US" altLang="ko-KR" sz="1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(A)</a:t>
                      </a:r>
                      <a:endParaRPr kumimoji="0" lang="ko-KR" altLang="en-US" sz="1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6279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개발기술의</a:t>
                      </a:r>
                      <a:endParaRPr kumimoji="0" lang="en-US" altLang="ko-KR" sz="1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사업화 성과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예상 연구개발 결과물 제품 매출액</a:t>
                      </a:r>
                      <a:r>
                        <a:rPr kumimoji="0" lang="en-US" altLang="ko-KR" sz="1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(B)</a:t>
                      </a:r>
                      <a:endParaRPr kumimoji="0" lang="ko-KR" altLang="en-US" sz="1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2825198"/>
                  </a:ext>
                </a:extLst>
              </a:tr>
              <a:tr h="740664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ko-KR" altLang="en-US" sz="11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예상 연구개발</a:t>
                      </a:r>
                      <a:endParaRPr kumimoji="0" lang="en-US" altLang="ko-KR" sz="1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결과물 제품 점유비율</a:t>
                      </a:r>
                      <a:r>
                        <a:rPr kumimoji="0" lang="en-US" altLang="ko-KR" sz="1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(C)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(C=B/A)</a:t>
                      </a:r>
                      <a:endParaRPr kumimoji="0" lang="ko-KR" altLang="en-US" sz="1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700742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635D533-0CF0-481E-9A65-12747E9ED153}"/>
                  </a:ext>
                </a:extLst>
              </p:cNvPr>
              <p:cNvSpPr txBox="1"/>
              <p:nvPr/>
            </p:nvSpPr>
            <p:spPr>
              <a:xfrm>
                <a:off x="535459" y="4049709"/>
                <a:ext cx="7967274" cy="1938992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ko-KR" sz="1200" b="1" ker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• </m:t>
                    </m:r>
                  </m:oMath>
                </a14:m>
                <a:r>
                  <a:rPr lang="ko-KR" altLang="en-US" sz="1200" b="1" kern="0" dirty="0">
                    <a:solidFill>
                      <a:srgbClr val="0070C0"/>
                    </a:solidFill>
                    <a:latin typeface="+mn-ea"/>
                  </a:rPr>
                  <a:t>작성요령</a:t>
                </a:r>
                <a:endParaRPr lang="en-US" altLang="ko-KR" sz="1200" b="1" kern="0" dirty="0">
                  <a:solidFill>
                    <a:srgbClr val="0070C0"/>
                  </a:solidFill>
                  <a:latin typeface="+mn-ea"/>
                </a:endParaRPr>
              </a:p>
              <a:p>
                <a:pPr marL="171450" marR="0" indent="-171450" fontAlgn="base">
                  <a:spcBef>
                    <a:spcPts val="0"/>
                  </a:spcBef>
                  <a:spcAft>
                    <a:spcPts val="0"/>
                  </a:spcAft>
                  <a:buFontTx/>
                  <a:buChar char="-"/>
                </a:pP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연구개발을 통한 기업의 전체적인 성장 및 연구기술의 사업화 성과를 객관적</a:t>
                </a:r>
                <a:r>
                  <a:rPr lang="en-US" altLang="ko-KR" sz="1200" kern="0" dirty="0">
                    <a:solidFill>
                      <a:srgbClr val="0070C0"/>
                    </a:solidFill>
                    <a:latin typeface="+mn-ea"/>
                  </a:rPr>
                  <a:t>․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체계적으로 평가</a:t>
                </a:r>
                <a:r>
                  <a:rPr lang="en-US" altLang="ko-KR" sz="1200" kern="0" dirty="0">
                    <a:solidFill>
                      <a:srgbClr val="0070C0"/>
                    </a:solidFill>
                    <a:latin typeface="+mn-ea"/>
                  </a:rPr>
                  <a:t>․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관리하기 위한</a:t>
                </a:r>
                <a:endParaRPr lang="en-US" altLang="ko-KR" sz="1200" kern="0" dirty="0">
                  <a:solidFill>
                    <a:srgbClr val="0070C0"/>
                  </a:solidFill>
                  <a:latin typeface="+mn-ea"/>
                </a:endParaRPr>
              </a:p>
              <a:p>
                <a:pPr marR="0" fontAlgn="base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dirty="0">
                    <a:solidFill>
                      <a:srgbClr val="0070C0"/>
                    </a:solidFill>
                    <a:latin typeface="+mn-ea"/>
                  </a:rPr>
                  <a:t>   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지표로서</a:t>
                </a:r>
                <a:r>
                  <a:rPr lang="en-US" altLang="ko-KR" sz="1200" kern="0" dirty="0">
                    <a:solidFill>
                      <a:srgbClr val="0070C0"/>
                    </a:solidFill>
                    <a:latin typeface="+mn-ea"/>
                  </a:rPr>
                  <a:t>, 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선정평가</a:t>
                </a:r>
                <a:r>
                  <a:rPr lang="en-US" altLang="ko-KR" sz="1200" kern="0" dirty="0">
                    <a:solidFill>
                      <a:srgbClr val="0070C0"/>
                    </a:solidFill>
                    <a:latin typeface="+mn-ea"/>
                  </a:rPr>
                  <a:t>, 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사업화 성과 확인 및 경상 기술료 산정</a:t>
                </a:r>
                <a:r>
                  <a:rPr lang="en-US" altLang="ko-KR" sz="1200" kern="0" dirty="0">
                    <a:solidFill>
                      <a:srgbClr val="0070C0"/>
                    </a:solidFill>
                    <a:latin typeface="+mn-ea"/>
                  </a:rPr>
                  <a:t>․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납부 시 근거자료로 활용</a:t>
                </a:r>
              </a:p>
              <a:p>
                <a:pPr marL="171450" marR="0" indent="-171450" fontAlgn="base">
                  <a:spcBef>
                    <a:spcPts val="0"/>
                  </a:spcBef>
                  <a:spcAft>
                    <a:spcPts val="0"/>
                  </a:spcAft>
                  <a:buFontTx/>
                  <a:buChar char="-"/>
                </a:pP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예상 총매출액</a:t>
                </a:r>
                <a:r>
                  <a:rPr lang="en-US" altLang="ko-KR" sz="1200" kern="0" dirty="0">
                    <a:solidFill>
                      <a:srgbClr val="0070C0"/>
                    </a:solidFill>
                    <a:latin typeface="+mn-ea"/>
                  </a:rPr>
                  <a:t>(A) : 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연구개발을 통한 기업의 전체적인 성장 등 파급효과를 판단하기 위한 자료로</a:t>
                </a:r>
                <a:r>
                  <a:rPr lang="en-US" altLang="ko-KR" sz="1200" kern="0" dirty="0">
                    <a:solidFill>
                      <a:srgbClr val="0070C0"/>
                    </a:solidFill>
                    <a:latin typeface="+mn-ea"/>
                  </a:rPr>
                  <a:t>, 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기술개발종료 및 완료</a:t>
                </a:r>
                <a:r>
                  <a:rPr lang="en-US" altLang="ko-KR" sz="1200" kern="0" dirty="0">
                    <a:solidFill>
                      <a:srgbClr val="0070C0"/>
                    </a:solidFill>
                    <a:latin typeface="+mn-ea"/>
                  </a:rPr>
                  <a:t>(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성공</a:t>
                </a:r>
                <a:r>
                  <a:rPr lang="en-US" altLang="ko-KR" sz="1200" kern="0" dirty="0">
                    <a:solidFill>
                      <a:srgbClr val="0070C0"/>
                    </a:solidFill>
                    <a:latin typeface="+mn-ea"/>
                  </a:rPr>
                  <a:t>) 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후 </a:t>
                </a:r>
                <a:r>
                  <a:rPr lang="en-US" altLang="ko-KR" sz="1200" kern="0" dirty="0">
                    <a:solidFill>
                      <a:srgbClr val="0070C0"/>
                    </a:solidFill>
                    <a:latin typeface="+mn-ea"/>
                  </a:rPr>
                  <a:t>5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년간 기업의 총매출액 목표</a:t>
                </a:r>
                <a:r>
                  <a:rPr lang="en-US" altLang="ko-KR" sz="1200" kern="0" dirty="0">
                    <a:solidFill>
                      <a:srgbClr val="0070C0"/>
                    </a:solidFill>
                    <a:latin typeface="+mn-ea"/>
                  </a:rPr>
                  <a:t>(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추정치</a:t>
                </a:r>
                <a:r>
                  <a:rPr lang="en-US" altLang="ko-KR" sz="1200" kern="0" dirty="0">
                    <a:solidFill>
                      <a:srgbClr val="0070C0"/>
                    </a:solidFill>
                    <a:latin typeface="+mn-ea"/>
                  </a:rPr>
                  <a:t>)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를 제시</a:t>
                </a:r>
              </a:p>
              <a:p>
                <a:pPr marL="171450" marR="0" indent="-171450" fontAlgn="base">
                  <a:spcBef>
                    <a:spcPts val="0"/>
                  </a:spcBef>
                  <a:spcAft>
                    <a:spcPts val="0"/>
                  </a:spcAft>
                  <a:buFontTx/>
                  <a:buChar char="-"/>
                </a:pP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예상 연구개발결과물 제품 매출액</a:t>
                </a:r>
                <a:r>
                  <a:rPr lang="en-US" altLang="ko-KR" sz="1200" kern="0" dirty="0">
                    <a:solidFill>
                      <a:srgbClr val="0070C0"/>
                    </a:solidFill>
                    <a:latin typeface="+mn-ea"/>
                  </a:rPr>
                  <a:t>(B) : 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개발기술의 실시</a:t>
                </a:r>
                <a:r>
                  <a:rPr lang="en-US" altLang="ko-KR" sz="1200" kern="0" dirty="0">
                    <a:solidFill>
                      <a:srgbClr val="0070C0"/>
                    </a:solidFill>
                    <a:latin typeface="+mn-ea"/>
                  </a:rPr>
                  <a:t>(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사업화</a:t>
                </a:r>
                <a:r>
                  <a:rPr lang="en-US" altLang="ko-KR" sz="1200" kern="0" dirty="0">
                    <a:solidFill>
                      <a:srgbClr val="0070C0"/>
                    </a:solidFill>
                    <a:latin typeface="+mn-ea"/>
                  </a:rPr>
                  <a:t>)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를 통한 직접적인 매출 성과를 판단하기 위한 </a:t>
                </a:r>
                <a:endParaRPr lang="en-US" altLang="ko-KR" sz="1200" kern="0" dirty="0">
                  <a:solidFill>
                    <a:srgbClr val="0070C0"/>
                  </a:solidFill>
                  <a:latin typeface="+mn-ea"/>
                </a:endParaRPr>
              </a:p>
              <a:p>
                <a:pPr marR="0" fontAlgn="base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dirty="0">
                    <a:solidFill>
                      <a:srgbClr val="0070C0"/>
                    </a:solidFill>
                    <a:latin typeface="+mn-ea"/>
                  </a:rPr>
                  <a:t>   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자료로</a:t>
                </a:r>
                <a:r>
                  <a:rPr lang="en-US" altLang="ko-KR" sz="1200" kern="0" dirty="0">
                    <a:solidFill>
                      <a:srgbClr val="0070C0"/>
                    </a:solidFill>
                    <a:latin typeface="+mn-ea"/>
                  </a:rPr>
                  <a:t>, 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연구개발종료 및 완료</a:t>
                </a:r>
                <a:r>
                  <a:rPr lang="en-US" altLang="ko-KR" sz="1200" kern="0" dirty="0">
                    <a:solidFill>
                      <a:srgbClr val="0070C0"/>
                    </a:solidFill>
                    <a:latin typeface="+mn-ea"/>
                  </a:rPr>
                  <a:t>(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성공</a:t>
                </a:r>
                <a:r>
                  <a:rPr lang="en-US" altLang="ko-KR" sz="1200" kern="0" dirty="0">
                    <a:solidFill>
                      <a:srgbClr val="0070C0"/>
                    </a:solidFill>
                    <a:latin typeface="+mn-ea"/>
                  </a:rPr>
                  <a:t>)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 후 </a:t>
                </a:r>
                <a:r>
                  <a:rPr lang="en-US" altLang="ko-KR" sz="1200" kern="0" dirty="0">
                    <a:solidFill>
                      <a:srgbClr val="0070C0"/>
                    </a:solidFill>
                    <a:latin typeface="+mn-ea"/>
                  </a:rPr>
                  <a:t>5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년간 연구개발결과물을 실시하여 발생하는 매출액 목표</a:t>
                </a:r>
                <a:r>
                  <a:rPr lang="en-US" altLang="ko-KR" sz="1200" kern="0" dirty="0">
                    <a:solidFill>
                      <a:srgbClr val="0070C0"/>
                    </a:solidFill>
                    <a:latin typeface="+mn-ea"/>
                  </a:rPr>
                  <a:t>(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추정치</a:t>
                </a:r>
                <a:r>
                  <a:rPr lang="en-US" altLang="ko-KR" sz="1200" kern="0" dirty="0">
                    <a:solidFill>
                      <a:srgbClr val="0070C0"/>
                    </a:solidFill>
                    <a:latin typeface="+mn-ea"/>
                  </a:rPr>
                  <a:t>)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를 제시</a:t>
                </a:r>
                <a:endParaRPr lang="en-US" altLang="ko-KR" sz="1200" kern="0" dirty="0">
                  <a:solidFill>
                    <a:srgbClr val="0070C0"/>
                  </a:solidFill>
                  <a:latin typeface="+mn-ea"/>
                </a:endParaRPr>
              </a:p>
              <a:p>
                <a:pPr marR="0" fontAlgn="base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dirty="0">
                    <a:solidFill>
                      <a:srgbClr val="0070C0"/>
                    </a:solidFill>
                    <a:latin typeface="+mn-ea"/>
                  </a:rPr>
                  <a:t>  </a:t>
                </a:r>
                <a:r>
                  <a:rPr lang="ko-KR" altLang="en-US" sz="1200" kern="0" baseline="30000" dirty="0">
                    <a:solidFill>
                      <a:srgbClr val="0070C0"/>
                    </a:solidFill>
                    <a:latin typeface="+mn-ea"/>
                  </a:rPr>
                  <a:t>*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연구개발결과물이 서비스 등 제품이 아닌 경우는 연구개발결과물을 활용하여 발생한 상품 매출액을 제시</a:t>
                </a:r>
              </a:p>
              <a:p>
                <a:pPr marL="171450" marR="0" indent="-171450" fontAlgn="base">
                  <a:spcBef>
                    <a:spcPts val="0"/>
                  </a:spcBef>
                  <a:spcAft>
                    <a:spcPts val="0"/>
                  </a:spcAft>
                  <a:buFontTx/>
                  <a:buChar char="-"/>
                </a:pP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예상 연구개발결과물 제품 점유비율</a:t>
                </a:r>
                <a:r>
                  <a:rPr lang="en-US" altLang="ko-KR" sz="1200" kern="0" dirty="0">
                    <a:solidFill>
                      <a:srgbClr val="0070C0"/>
                    </a:solidFill>
                    <a:latin typeface="+mn-ea"/>
                  </a:rPr>
                  <a:t>(%)(C=B/A) : 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해당연도 예상 연구개발결과물 제품 매출액이 예상 총 매출액에서 차지하는 비중으로</a:t>
                </a:r>
                <a:r>
                  <a:rPr lang="en-US" altLang="ko-KR" sz="1200" kern="0" dirty="0">
                    <a:solidFill>
                      <a:srgbClr val="0070C0"/>
                    </a:solidFill>
                    <a:latin typeface="+mn-ea"/>
                  </a:rPr>
                  <a:t>, 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선정평가</a:t>
                </a:r>
                <a:r>
                  <a:rPr lang="en-US" altLang="ko-KR" sz="1200" kern="0" dirty="0">
                    <a:solidFill>
                      <a:srgbClr val="0070C0"/>
                    </a:solidFill>
                    <a:latin typeface="+mn-ea"/>
                  </a:rPr>
                  <a:t>, 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사업화 성과 확인 및 경상 기술료 </a:t>
                </a:r>
                <a:r>
                  <a:rPr lang="ko-KR" altLang="en-US" sz="1200" kern="0" dirty="0" err="1">
                    <a:solidFill>
                      <a:srgbClr val="0070C0"/>
                    </a:solidFill>
                    <a:latin typeface="+mn-ea"/>
                  </a:rPr>
                  <a:t>산정ㆍ납부시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 근거자료로 활용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635D533-0CF0-481E-9A65-12747E9ED1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459" y="4049709"/>
                <a:ext cx="7967274" cy="1938992"/>
              </a:xfrm>
              <a:prstGeom prst="rect">
                <a:avLst/>
              </a:prstGeom>
              <a:blipFill>
                <a:blip r:embed="rId2"/>
                <a:stretch>
                  <a:fillRect l="-76" b="-1250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9F339C1D-FAD4-29C9-9291-A7B7E45B61C0}"/>
              </a:ext>
            </a:extLst>
          </p:cNvPr>
          <p:cNvSpPr txBox="1"/>
          <p:nvPr/>
        </p:nvSpPr>
        <p:spPr>
          <a:xfrm>
            <a:off x="4212461" y="967082"/>
            <a:ext cx="4572000" cy="3262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r" fontAlgn="base" latinLnBrk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&lt;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단위 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: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백만원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, %&gt;</a:t>
            </a:r>
            <a:endParaRPr lang="ko-KR" altLang="en-US" sz="1100" kern="0" spc="0" dirty="0">
              <a:solidFill>
                <a:srgbClr val="000000"/>
              </a:solidFill>
              <a:effectLst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187562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5DBF6-2A23-40A8-A352-8AAB4DFC94EF}" type="slidenum">
              <a:rPr lang="ko-KR" altLang="en-US" smtClean="0"/>
              <a:pPr/>
              <a:t>16</a:t>
            </a:fld>
            <a:endParaRPr lang="ko-KR" altLang="en-US"/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20FD309D-D0DB-4B66-B29F-BAEFBE250B4D}"/>
              </a:ext>
            </a:extLst>
          </p:cNvPr>
          <p:cNvSpPr txBox="1">
            <a:spLocks/>
          </p:cNvSpPr>
          <p:nvPr/>
        </p:nvSpPr>
        <p:spPr>
          <a:xfrm>
            <a:off x="247981" y="112549"/>
            <a:ext cx="3679205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400"/>
              </a:lnSpc>
            </a:pPr>
            <a:r>
              <a:rPr lang="en-US" altLang="ko-KR" sz="2000" b="1" dirty="0">
                <a:latin typeface="+mn-lt"/>
                <a:ea typeface="+mn-ea"/>
              </a:rPr>
              <a:t>I</a:t>
            </a:r>
            <a:r>
              <a:rPr lang="en-US" altLang="ko-KR" sz="2000" b="1" dirty="0"/>
              <a:t>I</a:t>
            </a:r>
            <a:r>
              <a:rPr lang="en-US" altLang="ko-KR" sz="2000" b="1" dirty="0">
                <a:latin typeface="+mn-lt"/>
                <a:ea typeface="+mn-ea"/>
              </a:rPr>
              <a:t>I. </a:t>
            </a:r>
            <a:r>
              <a:rPr lang="ko-KR" altLang="en-US" sz="2000" b="1" dirty="0"/>
              <a:t>사업화 전략 </a:t>
            </a:r>
            <a:r>
              <a:rPr lang="en-US" altLang="ko-KR" sz="2000" b="1" dirty="0"/>
              <a:t>(Scale-up)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A51283-323B-AC9C-97B4-EE41D5634230}"/>
              </a:ext>
            </a:extLst>
          </p:cNvPr>
          <p:cNvSpPr txBox="1"/>
          <p:nvPr/>
        </p:nvSpPr>
        <p:spPr>
          <a:xfrm>
            <a:off x="535460" y="714375"/>
            <a:ext cx="7484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7.</a:t>
            </a:r>
            <a:r>
              <a:rPr lang="ko-KR" altLang="en-US" b="1" dirty="0"/>
              <a:t> 사업화 목표 산정 근거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F9150C8-C907-5701-79C1-6331C4C33063}"/>
                  </a:ext>
                </a:extLst>
              </p:cNvPr>
              <p:cNvSpPr txBox="1"/>
              <p:nvPr/>
            </p:nvSpPr>
            <p:spPr>
              <a:xfrm>
                <a:off x="535459" y="4605041"/>
                <a:ext cx="7967274" cy="1384995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ko-KR" sz="1200" b="1" i="1" smtClean="0">
                        <a:solidFill>
                          <a:srgbClr val="0070C0"/>
                        </a:solidFill>
                        <a:latin typeface="Cambria Math"/>
                      </a:rPr>
                      <m:t>• </m:t>
                    </m:r>
                  </m:oMath>
                </a14:m>
                <a:r>
                  <a:rPr lang="ko-KR" altLang="en-US" sz="1200" b="1" dirty="0">
                    <a:solidFill>
                      <a:srgbClr val="0070C0"/>
                    </a:solidFill>
                  </a:rPr>
                  <a:t>작성요령</a:t>
                </a:r>
                <a:endParaRPr lang="en-US" altLang="ko-KR" sz="1200" b="1" dirty="0">
                  <a:solidFill>
                    <a:srgbClr val="0070C0"/>
                  </a:solidFill>
                </a:endParaRPr>
              </a:p>
              <a:p>
                <a:pPr marL="171450" indent="-171450">
                  <a:buFontTx/>
                  <a:buChar char="-"/>
                </a:pP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예상 총매출액 산정근거 </a:t>
                </a:r>
                <a:r>
                  <a:rPr lang="en-US" altLang="ko-KR" sz="1200" kern="0" dirty="0">
                    <a:solidFill>
                      <a:srgbClr val="0070C0"/>
                    </a:solidFill>
                    <a:latin typeface="+mn-ea"/>
                  </a:rPr>
                  <a:t>: 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예상 연구개발결과물 제품 매출액</a:t>
                </a:r>
                <a:r>
                  <a:rPr lang="en-US" altLang="ko-KR" sz="1200" kern="0" dirty="0">
                    <a:solidFill>
                      <a:srgbClr val="0070C0"/>
                    </a:solidFill>
                    <a:latin typeface="+mn-ea"/>
                  </a:rPr>
                  <a:t>, 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예상 연구개발결과물의 기존 제품 매출증가</a:t>
                </a:r>
                <a:r>
                  <a:rPr lang="en-US" altLang="ko-KR" sz="1200" kern="0" dirty="0">
                    <a:solidFill>
                      <a:srgbClr val="0070C0"/>
                    </a:solidFill>
                    <a:latin typeface="+mn-ea"/>
                  </a:rPr>
                  <a:t>(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또는 감소</a:t>
                </a:r>
                <a:r>
                  <a:rPr lang="en-US" altLang="ko-KR" sz="1200" kern="0" dirty="0">
                    <a:solidFill>
                      <a:srgbClr val="0070C0"/>
                    </a:solidFill>
                    <a:latin typeface="+mn-ea"/>
                  </a:rPr>
                  <a:t>)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에 미치는 영향 </a:t>
                </a:r>
                <a:r>
                  <a:rPr lang="ko-KR" altLang="en-US" sz="1200" kern="0">
                    <a:solidFill>
                      <a:srgbClr val="0070C0"/>
                    </a:solidFill>
                    <a:latin typeface="+mn-ea"/>
                  </a:rPr>
                  <a:t>등 연구개발을 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통한 기업의 전체적인 성장가능성을 종합적으로 고려하여 제시하되</a:t>
                </a:r>
                <a:r>
                  <a:rPr lang="en-US" altLang="ko-KR" sz="1200" kern="0" dirty="0">
                    <a:solidFill>
                      <a:srgbClr val="0070C0"/>
                    </a:solidFill>
                    <a:latin typeface="+mn-ea"/>
                  </a:rPr>
                  <a:t>, 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목표 산정의 타당성 확인을 위해 기존 제품별 매출현황 및 성장 추이 등 객관적 자료를 참고자료로 제시</a:t>
                </a:r>
                <a:endParaRPr lang="en-US" altLang="ko-KR" sz="1200" kern="0" dirty="0">
                  <a:solidFill>
                    <a:srgbClr val="0070C0"/>
                  </a:solidFill>
                  <a:latin typeface="+mn-ea"/>
                </a:endParaRPr>
              </a:p>
              <a:p>
                <a:pPr marL="171450" indent="-171450">
                  <a:buFontTx/>
                  <a:buChar char="-"/>
                </a:pP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예상 연구개발결과물 제품 매출액 산정근거 </a:t>
                </a:r>
                <a:r>
                  <a:rPr lang="en-US" altLang="ko-KR" sz="1200" kern="0" dirty="0">
                    <a:solidFill>
                      <a:srgbClr val="0070C0"/>
                    </a:solidFill>
                    <a:latin typeface="+mn-ea"/>
                  </a:rPr>
                  <a:t>: 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목표시장의 규모 및 성장성</a:t>
                </a:r>
                <a:r>
                  <a:rPr lang="en-US" altLang="ko-KR" sz="1200" kern="0" dirty="0">
                    <a:solidFill>
                      <a:srgbClr val="0070C0"/>
                    </a:solidFill>
                    <a:latin typeface="+mn-ea"/>
                  </a:rPr>
                  <a:t>, </a:t>
                </a:r>
                <a:r>
                  <a:rPr lang="ko-KR" altLang="en-US" sz="1200" kern="0" dirty="0" err="1">
                    <a:solidFill>
                      <a:srgbClr val="0070C0"/>
                    </a:solidFill>
                    <a:latin typeface="+mn-ea"/>
                  </a:rPr>
                  <a:t>주요판매처별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 판매예상금액</a:t>
                </a:r>
                <a:r>
                  <a:rPr lang="en-US" altLang="ko-KR" sz="1200" kern="0" dirty="0">
                    <a:solidFill>
                      <a:srgbClr val="0070C0"/>
                    </a:solidFill>
                    <a:latin typeface="+mn-ea"/>
                  </a:rPr>
                  <a:t>, 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주요경쟁사와의 차별성</a:t>
                </a:r>
                <a:r>
                  <a:rPr lang="en-US" altLang="ko-KR" sz="1200" kern="0" dirty="0">
                    <a:solidFill>
                      <a:srgbClr val="0070C0"/>
                    </a:solidFill>
                    <a:latin typeface="+mn-ea"/>
                  </a:rPr>
                  <a:t>, 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가격 경쟁력 및 시장진입가능성 등을 종합적으로 고려하여 제시하되</a:t>
                </a:r>
                <a:r>
                  <a:rPr lang="en-US" altLang="ko-KR" sz="1200" kern="0" dirty="0">
                    <a:solidFill>
                      <a:srgbClr val="0070C0"/>
                    </a:solidFill>
                    <a:latin typeface="+mn-ea"/>
                  </a:rPr>
                  <a:t>, </a:t>
                </a:r>
                <a:r>
                  <a:rPr lang="ko-KR" altLang="en-US" sz="1200" kern="0" dirty="0">
                    <a:solidFill>
                      <a:srgbClr val="0070C0"/>
                    </a:solidFill>
                    <a:latin typeface="+mn-ea"/>
                  </a:rPr>
                  <a:t>목표 산정의 타당성 확인을 위해 시장조사보고서 등 객관적 자료를 참고자료로 제시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F9150C8-C907-5701-79C1-6331C4C330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459" y="4605041"/>
                <a:ext cx="7967274" cy="1384995"/>
              </a:xfrm>
              <a:prstGeom prst="rect">
                <a:avLst/>
              </a:prstGeom>
              <a:blipFill>
                <a:blip r:embed="rId2"/>
                <a:stretch>
                  <a:fillRect l="-76" b="-1739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1CE1D7E8-2231-64F9-7EC6-828D33D0F8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3664122"/>
              </p:ext>
            </p:extLst>
          </p:nvPr>
        </p:nvGraphicFramePr>
        <p:xfrm>
          <a:off x="535459" y="1384279"/>
          <a:ext cx="7848482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7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33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51909">
                  <a:extLst>
                    <a:ext uri="{9D8B030D-6E8A-4147-A177-3AD203B41FA5}">
                      <a16:colId xmlns:a16="http://schemas.microsoft.com/office/drawing/2014/main" val="2035345856"/>
                    </a:ext>
                  </a:extLst>
                </a:gridCol>
                <a:gridCol w="2061518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29529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사업화 성과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solidFill>
                            <a:schemeClr val="bg1"/>
                          </a:solidFill>
                        </a:rPr>
                        <a:t>세부 성과지표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solidFill>
                            <a:schemeClr val="bg1"/>
                          </a:solidFill>
                        </a:rPr>
                        <a:t>산정근거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300" dirty="0">
                        <a:solidFill>
                          <a:schemeClr val="bg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bg1"/>
                          </a:solidFill>
                        </a:rPr>
                        <a:t>참고자료명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0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매출액 등</a:t>
                      </a:r>
                      <a:endParaRPr lang="en-US" altLang="ko-KR" sz="1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기업 전체 성장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i="0" dirty="0">
                          <a:solidFill>
                            <a:schemeClr val="tx1"/>
                          </a:solidFill>
                        </a:rPr>
                        <a:t>예상</a:t>
                      </a:r>
                      <a:endParaRPr lang="en-US" altLang="ko-KR" sz="1000" b="1" i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i="0" dirty="0">
                          <a:solidFill>
                            <a:schemeClr val="tx1"/>
                          </a:solidFill>
                        </a:rPr>
                        <a:t>총 매출액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i="1" dirty="0">
                          <a:solidFill>
                            <a:srgbClr val="0070C0"/>
                          </a:solidFill>
                        </a:rPr>
                        <a:t>예시</a:t>
                      </a:r>
                      <a:r>
                        <a:rPr lang="en-US" altLang="ko-KR" sz="1000" i="1" dirty="0">
                          <a:solidFill>
                            <a:srgbClr val="0070C0"/>
                          </a:solidFill>
                        </a:rPr>
                        <a:t>) </a:t>
                      </a:r>
                      <a:r>
                        <a:rPr lang="ko-KR" altLang="en-US" sz="1000" i="1" dirty="0">
                          <a:solidFill>
                            <a:srgbClr val="0070C0"/>
                          </a:solidFill>
                        </a:rPr>
                        <a:t>기존 제품별</a:t>
                      </a:r>
                      <a:endParaRPr lang="en-US" altLang="ko-KR" sz="1000" i="1" dirty="0">
                        <a:solidFill>
                          <a:srgbClr val="0070C0"/>
                        </a:solidFill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i="1" dirty="0">
                          <a:solidFill>
                            <a:srgbClr val="0070C0"/>
                          </a:solidFill>
                        </a:rPr>
                        <a:t>매출현황 및 성장 추이</a:t>
                      </a:r>
                      <a:endParaRPr lang="en-US" altLang="ko-KR" sz="1000"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40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개발기술의</a:t>
                      </a:r>
                      <a:endParaRPr lang="en-US" altLang="ko-KR" sz="1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사업화 성과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i="0" dirty="0">
                          <a:solidFill>
                            <a:schemeClr val="tx1"/>
                          </a:solidFill>
                        </a:rPr>
                        <a:t>예상 연구개발결과물</a:t>
                      </a:r>
                      <a:endParaRPr lang="en-US" altLang="ko-KR" sz="1000" b="1" i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i="0" dirty="0">
                          <a:solidFill>
                            <a:schemeClr val="tx1"/>
                          </a:solidFill>
                        </a:rPr>
                        <a:t>제품 매출액</a:t>
                      </a:r>
                      <a:endParaRPr lang="en-US" altLang="ko-KR" sz="1000" b="1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i="1" dirty="0">
                          <a:solidFill>
                            <a:srgbClr val="0070C0"/>
                          </a:solidFill>
                        </a:rPr>
                        <a:t>예시</a:t>
                      </a:r>
                      <a:r>
                        <a:rPr lang="en-US" altLang="ko-KR" sz="1000" i="1" dirty="0">
                          <a:solidFill>
                            <a:srgbClr val="0070C0"/>
                          </a:solidFill>
                        </a:rPr>
                        <a:t>) </a:t>
                      </a:r>
                      <a:r>
                        <a:rPr lang="ko-KR" altLang="en-US" sz="1000" i="1" dirty="0">
                          <a:solidFill>
                            <a:srgbClr val="0070C0"/>
                          </a:solidFill>
                        </a:rPr>
                        <a:t>중소기업 </a:t>
                      </a:r>
                      <a:r>
                        <a:rPr lang="ko-KR" altLang="en-US" sz="1000" i="1" dirty="0" err="1">
                          <a:solidFill>
                            <a:srgbClr val="0070C0"/>
                          </a:solidFill>
                        </a:rPr>
                        <a:t>기술로드맵</a:t>
                      </a:r>
                      <a:endParaRPr lang="en-US" altLang="ko-KR" sz="1000"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45653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247981" y="112549"/>
            <a:ext cx="4829177" cy="464602"/>
          </a:xfrm>
        </p:spPr>
        <p:txBody>
          <a:bodyPr>
            <a:noAutofit/>
          </a:bodyPr>
          <a:lstStyle/>
          <a:p>
            <a:pPr lvl="0">
              <a:lnSpc>
                <a:spcPts val="2400"/>
              </a:lnSpc>
            </a:pPr>
            <a:r>
              <a:rPr lang="en-US" altLang="ko-KR" sz="2000" b="1" dirty="0">
                <a:latin typeface="+mn-lt"/>
                <a:ea typeface="+mn-ea"/>
              </a:rPr>
              <a:t>V</a:t>
            </a:r>
            <a:r>
              <a:rPr lang="en-US" altLang="ko-KR" sz="2000" b="1" dirty="0"/>
              <a:t>I</a:t>
            </a:r>
            <a:r>
              <a:rPr lang="en-US" altLang="ko-KR" sz="2000" b="1" dirty="0">
                <a:latin typeface="+mn-lt"/>
                <a:ea typeface="+mn-ea"/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  <a:latin typeface="+mn-lt"/>
                <a:ea typeface="+mn-ea"/>
              </a:rPr>
              <a:t>창업기업 소개</a:t>
            </a:r>
            <a:endParaRPr lang="en-US" altLang="ko-KR" sz="2000" b="1" dirty="0">
              <a:solidFill>
                <a:prstClr val="black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5DBF6-2A23-40A8-A352-8AAB4DFC94EF}" type="slidenum">
              <a:rPr lang="ko-KR" altLang="en-US" smtClean="0"/>
              <a:pPr/>
              <a:t>17</a:t>
            </a:fld>
            <a:endParaRPr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635D533-0CF0-481E-9A65-12747E9ED153}"/>
                  </a:ext>
                </a:extLst>
              </p:cNvPr>
              <p:cNvSpPr txBox="1"/>
              <p:nvPr/>
            </p:nvSpPr>
            <p:spPr>
              <a:xfrm>
                <a:off x="559210" y="5614133"/>
                <a:ext cx="7967272" cy="646331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ko-KR" sz="1200" b="1" i="1" smtClean="0">
                        <a:solidFill>
                          <a:srgbClr val="0070C0"/>
                        </a:solidFill>
                        <a:latin typeface="Cambria Math"/>
                      </a:rPr>
                      <m:t>• </m:t>
                    </m:r>
                  </m:oMath>
                </a14:m>
                <a:r>
                  <a:rPr lang="ko-KR" altLang="en-US" sz="1200" b="1" dirty="0">
                    <a:solidFill>
                      <a:srgbClr val="0070C0"/>
                    </a:solidFill>
                  </a:rPr>
                  <a:t>작성요령</a:t>
                </a:r>
                <a:endParaRPr lang="en-US" altLang="ko-KR" sz="1200" dirty="0">
                  <a:solidFill>
                    <a:srgbClr val="0070C0"/>
                  </a:solidFill>
                </a:endParaRPr>
              </a:p>
              <a:p>
                <a:pPr marL="171450" indent="-171450">
                  <a:buFontTx/>
                  <a:buChar char="-"/>
                </a:pPr>
                <a:r>
                  <a:rPr lang="ko-KR" altLang="en-US" sz="1200" dirty="0">
                    <a:solidFill>
                      <a:srgbClr val="0070C0"/>
                    </a:solidFill>
                  </a:rPr>
                  <a:t>창업기업 구성 및 구성원의 이력</a:t>
                </a:r>
                <a:r>
                  <a:rPr lang="en-US" altLang="ko-KR" sz="1200" dirty="0">
                    <a:solidFill>
                      <a:srgbClr val="0070C0"/>
                    </a:solidFill>
                  </a:rPr>
                  <a:t>, 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경험</a:t>
                </a:r>
                <a:r>
                  <a:rPr lang="en-US" altLang="ko-KR" sz="1200" dirty="0">
                    <a:solidFill>
                      <a:srgbClr val="0070C0"/>
                    </a:solidFill>
                  </a:rPr>
                  <a:t>, 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전문성 등을 상세히 기술하되</a:t>
                </a:r>
                <a:r>
                  <a:rPr lang="en-US" altLang="ko-KR" sz="1200" dirty="0">
                    <a:solidFill>
                      <a:srgbClr val="0070C0"/>
                    </a:solidFill>
                  </a:rPr>
                  <a:t>, 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기술개발 목표 및 사업화 성과 창출을 위한 각 구성원의 다양한 전문분야에 따른 연계협력</a:t>
                </a:r>
                <a:r>
                  <a:rPr lang="en-US" altLang="ko-KR" sz="1200" dirty="0">
                    <a:solidFill>
                      <a:srgbClr val="0070C0"/>
                    </a:solidFill>
                  </a:rPr>
                  <a:t>(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융합형 기업 창업</a:t>
                </a:r>
                <a:r>
                  <a:rPr lang="en-US" altLang="ko-KR" sz="1200" dirty="0">
                    <a:solidFill>
                      <a:srgbClr val="0070C0"/>
                    </a:solidFill>
                  </a:rPr>
                  <a:t>)</a:t>
                </a:r>
                <a:r>
                  <a:rPr lang="ko-KR" altLang="en-US" sz="1200" dirty="0">
                    <a:solidFill>
                      <a:srgbClr val="0070C0"/>
                    </a:solidFill>
                  </a:rPr>
                  <a:t> 방안을 고려하여 기술할 것</a:t>
                </a:r>
                <a:endParaRPr lang="en-US" altLang="ko-KR" sz="12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635D533-0CF0-481E-9A65-12747E9ED1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210" y="5614133"/>
                <a:ext cx="7967272" cy="646331"/>
              </a:xfrm>
              <a:prstGeom prst="rect">
                <a:avLst/>
              </a:prstGeom>
              <a:blipFill>
                <a:blip r:embed="rId2"/>
                <a:stretch>
                  <a:fillRect l="-76" t="-926" b="-5556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66962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247981" y="112549"/>
            <a:ext cx="4829177" cy="464602"/>
          </a:xfrm>
        </p:spPr>
        <p:txBody>
          <a:bodyPr>
            <a:noAutofit/>
          </a:bodyPr>
          <a:lstStyle/>
          <a:p>
            <a:pPr lvl="0">
              <a:lnSpc>
                <a:spcPts val="2400"/>
              </a:lnSpc>
            </a:pPr>
            <a:r>
              <a:rPr lang="en-US" altLang="ko-KR" sz="2000" b="1" dirty="0">
                <a:latin typeface="+mn-lt"/>
                <a:ea typeface="+mn-ea"/>
              </a:rPr>
              <a:t>V. </a:t>
            </a:r>
            <a:r>
              <a:rPr lang="ko-KR" altLang="en-US" sz="2000" b="1" dirty="0">
                <a:solidFill>
                  <a:prstClr val="black"/>
                </a:solidFill>
                <a:latin typeface="+mn-lt"/>
                <a:ea typeface="+mn-ea"/>
              </a:rPr>
              <a:t>연구개발 안전 및 보안조치 이행계획</a:t>
            </a:r>
            <a:endParaRPr lang="en-US" altLang="ko-KR" sz="2000" b="1" dirty="0">
              <a:solidFill>
                <a:prstClr val="black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5DBF6-2A23-40A8-A352-8AAB4DFC94EF}" type="slidenum">
              <a:rPr lang="ko-KR" altLang="en-US" smtClean="0"/>
              <a:pPr/>
              <a:t>18</a:t>
            </a:fld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ED9E08-B4B6-4863-AF4A-4A09E2936459}"/>
              </a:ext>
            </a:extLst>
          </p:cNvPr>
          <p:cNvSpPr txBox="1"/>
          <p:nvPr/>
        </p:nvSpPr>
        <p:spPr>
          <a:xfrm>
            <a:off x="535460" y="714375"/>
            <a:ext cx="7484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1. </a:t>
            </a:r>
            <a:r>
              <a:rPr lang="ko-KR" altLang="en-US" b="1" dirty="0"/>
              <a:t>안전조치 이행계획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08ED414-00E1-4395-814C-3810908ACBA0}"/>
                  </a:ext>
                </a:extLst>
              </p:cNvPr>
              <p:cNvSpPr txBox="1"/>
              <p:nvPr/>
            </p:nvSpPr>
            <p:spPr>
              <a:xfrm>
                <a:off x="535460" y="4733077"/>
                <a:ext cx="7967272" cy="1569660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ko-KR" sz="1200" b="1" i="1" smtClean="0">
                        <a:solidFill>
                          <a:srgbClr val="0070C0"/>
                        </a:solidFill>
                        <a:latin typeface="Cambria Math"/>
                      </a:rPr>
                      <m:t>• </m:t>
                    </m:r>
                  </m:oMath>
                </a14:m>
                <a:r>
                  <a:rPr lang="ko-KR" altLang="en-US" sz="1200" b="1" dirty="0">
                    <a:solidFill>
                      <a:srgbClr val="0070C0"/>
                    </a:solidFill>
                  </a:rPr>
                  <a:t>작성요령</a:t>
                </a:r>
                <a:endParaRPr lang="en-US" altLang="ko-KR" sz="1200" b="1" dirty="0">
                  <a:solidFill>
                    <a:srgbClr val="0070C0"/>
                  </a:solidFill>
                </a:endParaRPr>
              </a:p>
              <a:p>
                <a:pPr marL="191770" marR="0" indent="-191770" algn="just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>
                    <a:solidFill>
                      <a:srgbClr val="0070C0"/>
                    </a:solidFill>
                    <a:latin typeface="+mn-ea"/>
                  </a:rPr>
                  <a:t>-</a:t>
                </a:r>
                <a:r>
                  <a:rPr lang="ko-KR" altLang="en-US" sz="1200" kern="0">
                    <a:solidFill>
                      <a:srgbClr val="0070C0"/>
                    </a:solidFill>
                    <a:latin typeface="+mn-ea"/>
                  </a:rPr>
                  <a:t> </a:t>
                </a:r>
                <a:r>
                  <a:rPr lang="en-US" altLang="ko-KR" sz="1200" kern="0">
                    <a:solidFill>
                      <a:srgbClr val="0070C0"/>
                    </a:solidFill>
                    <a:latin typeface="+mn-ea"/>
                  </a:rPr>
                  <a:t>(</a:t>
                </a:r>
                <a:r>
                  <a:rPr lang="ko-KR" altLang="en-US" sz="1200" kern="0">
                    <a:solidFill>
                      <a:srgbClr val="0070C0"/>
                    </a:solidFill>
                    <a:latin typeface="+mn-ea"/>
                  </a:rPr>
                  <a:t>안전조치 이행계획</a:t>
                </a:r>
                <a:r>
                  <a:rPr lang="en-US" altLang="ko-KR" sz="1200" kern="0">
                    <a:solidFill>
                      <a:srgbClr val="0070C0"/>
                    </a:solidFill>
                    <a:latin typeface="+mn-ea"/>
                  </a:rPr>
                  <a:t>) </a:t>
                </a:r>
                <a:r>
                  <a:rPr lang="ko-KR" altLang="en-US" sz="1200" kern="0">
                    <a:solidFill>
                      <a:srgbClr val="0070C0"/>
                    </a:solidFill>
                    <a:latin typeface="+mn-ea"/>
                  </a:rPr>
                  <a:t>안전책임자의 지정ㆍ운영</a:t>
                </a:r>
                <a:r>
                  <a:rPr lang="en-US" altLang="ko-KR" sz="1200" kern="0">
                    <a:solidFill>
                      <a:srgbClr val="0070C0"/>
                    </a:solidFill>
                    <a:latin typeface="+mn-ea"/>
                  </a:rPr>
                  <a:t>, </a:t>
                </a:r>
                <a:r>
                  <a:rPr lang="ko-KR" altLang="en-US" sz="1200" kern="0">
                    <a:solidFill>
                      <a:srgbClr val="0070C0"/>
                    </a:solidFill>
                    <a:latin typeface="+mn-ea"/>
                  </a:rPr>
                  <a:t>안전교육 실시</a:t>
                </a:r>
                <a:r>
                  <a:rPr lang="en-US" altLang="ko-KR" sz="1200" kern="0">
                    <a:solidFill>
                      <a:srgbClr val="0070C0"/>
                    </a:solidFill>
                    <a:latin typeface="+mn-ea"/>
                  </a:rPr>
                  <a:t>, </a:t>
                </a:r>
                <a:r>
                  <a:rPr lang="ko-KR" altLang="en-US" sz="1200" kern="0">
                    <a:solidFill>
                      <a:srgbClr val="0070C0"/>
                    </a:solidFill>
                    <a:latin typeface="+mn-ea"/>
                  </a:rPr>
                  <a:t>안전사고 발생 시 보고 및 조치계획</a:t>
                </a:r>
                <a:r>
                  <a:rPr lang="en-US" altLang="ko-KR" sz="1200" kern="0">
                    <a:solidFill>
                      <a:srgbClr val="0070C0"/>
                    </a:solidFill>
                    <a:latin typeface="+mn-ea"/>
                  </a:rPr>
                  <a:t>,</a:t>
                </a:r>
                <a:r>
                  <a:rPr lang="ko-KR" altLang="en-US" sz="1200" kern="0">
                    <a:solidFill>
                      <a:srgbClr val="0070C0"/>
                    </a:solidFill>
                    <a:latin typeface="+mn-ea"/>
                  </a:rPr>
                  <a:t> 사고발생 시</a:t>
                </a:r>
                <a:endParaRPr lang="en-US" altLang="ko-KR" sz="1200" kern="0">
                  <a:solidFill>
                    <a:srgbClr val="0070C0"/>
                  </a:solidFill>
                  <a:latin typeface="+mn-ea"/>
                </a:endParaRPr>
              </a:p>
              <a:p>
                <a:pPr marL="191770" marR="0" indent="-191770" algn="just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>
                    <a:solidFill>
                      <a:srgbClr val="0070C0"/>
                    </a:solidFill>
                    <a:latin typeface="+mn-ea"/>
                  </a:rPr>
                  <a:t>  </a:t>
                </a:r>
                <a:r>
                  <a:rPr lang="ko-KR" altLang="en-US" sz="1200" kern="0">
                    <a:solidFill>
                      <a:srgbClr val="0070C0"/>
                    </a:solidFill>
                    <a:latin typeface="+mn-ea"/>
                  </a:rPr>
                  <a:t>대처방안 및 행동요령을 기재합니다</a:t>
                </a:r>
                <a:r>
                  <a:rPr lang="en-US" altLang="ko-KR" sz="1200" kern="0">
                    <a:solidFill>
                      <a:srgbClr val="0070C0"/>
                    </a:solidFill>
                    <a:latin typeface="+mn-ea"/>
                  </a:rPr>
                  <a:t>[</a:t>
                </a:r>
                <a:r>
                  <a:rPr lang="ko-KR" altLang="en-US" sz="1200" kern="0">
                    <a:solidFill>
                      <a:srgbClr val="0070C0"/>
                    </a:solidFill>
                    <a:latin typeface="+mn-ea"/>
                  </a:rPr>
                  <a:t>필요시 해당 기술 관련 안전기준 준수방안 및 연구개발과제 수행 중 및 종료 </a:t>
                </a:r>
                <a:endParaRPr lang="en-US" altLang="ko-KR" sz="1200" kern="0">
                  <a:solidFill>
                    <a:srgbClr val="0070C0"/>
                  </a:solidFill>
                  <a:latin typeface="+mn-ea"/>
                </a:endParaRPr>
              </a:p>
              <a:p>
                <a:pPr marL="191770" marR="0" indent="-191770" algn="just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>
                    <a:solidFill>
                      <a:srgbClr val="0070C0"/>
                    </a:solidFill>
                    <a:latin typeface="+mn-ea"/>
                  </a:rPr>
                  <a:t>  </a:t>
                </a:r>
                <a:r>
                  <a:rPr lang="ko-KR" altLang="en-US" sz="1200" kern="0">
                    <a:solidFill>
                      <a:srgbClr val="0070C0"/>
                    </a:solidFill>
                    <a:latin typeface="+mn-ea"/>
                  </a:rPr>
                  <a:t>후 안전점검</a:t>
                </a:r>
                <a:r>
                  <a:rPr lang="en-US" altLang="ko-KR" sz="1200" kern="0">
                    <a:solidFill>
                      <a:srgbClr val="0070C0"/>
                    </a:solidFill>
                    <a:latin typeface="+mn-ea"/>
                  </a:rPr>
                  <a:t>(</a:t>
                </a:r>
                <a:r>
                  <a:rPr lang="ko-KR" altLang="en-US" sz="1200" kern="0">
                    <a:solidFill>
                      <a:srgbClr val="0070C0"/>
                    </a:solidFill>
                    <a:latin typeface="+mn-ea"/>
                  </a:rPr>
                  <a:t>일상ㆍ정기ㆍ특별 안전점검 등</a:t>
                </a:r>
                <a:r>
                  <a:rPr lang="en-US" altLang="ko-KR" sz="1200" kern="0">
                    <a:solidFill>
                      <a:srgbClr val="0070C0"/>
                    </a:solidFill>
                    <a:latin typeface="+mn-ea"/>
                  </a:rPr>
                  <a:t>), </a:t>
                </a:r>
                <a:r>
                  <a:rPr lang="ko-KR" altLang="en-US" sz="1200" kern="0">
                    <a:solidFill>
                      <a:srgbClr val="0070C0"/>
                    </a:solidFill>
                    <a:latin typeface="+mn-ea"/>
                  </a:rPr>
                  <a:t>정밀안전진단의 실시계획 등을 포함</a:t>
                </a:r>
              </a:p>
              <a:p>
                <a:pPr marR="0" algn="just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>
                    <a:solidFill>
                      <a:srgbClr val="0070C0"/>
                    </a:solidFill>
                    <a:latin typeface="+mn-ea"/>
                  </a:rPr>
                  <a:t>- (</a:t>
                </a:r>
                <a:r>
                  <a:rPr lang="ko-KR" altLang="en-US" sz="1200" kern="0">
                    <a:solidFill>
                      <a:srgbClr val="0070C0"/>
                    </a:solidFill>
                    <a:latin typeface="+mn-ea"/>
                  </a:rPr>
                  <a:t>보안조치 이행계획</a:t>
                </a:r>
                <a:r>
                  <a:rPr lang="en-US" altLang="ko-KR" sz="1200" kern="0">
                    <a:solidFill>
                      <a:srgbClr val="0070C0"/>
                    </a:solidFill>
                    <a:latin typeface="+mn-ea"/>
                  </a:rPr>
                  <a:t>) </a:t>
                </a:r>
                <a:r>
                  <a:rPr lang="ko-KR" altLang="en-US" sz="1200" kern="0">
                    <a:solidFill>
                      <a:srgbClr val="0070C0"/>
                    </a:solidFill>
                    <a:latin typeface="+mn-ea"/>
                  </a:rPr>
                  <a:t>연구자 보안교육</a:t>
                </a:r>
                <a:r>
                  <a:rPr lang="en-US" altLang="ko-KR" sz="1200" kern="0">
                    <a:solidFill>
                      <a:srgbClr val="0070C0"/>
                    </a:solidFill>
                    <a:latin typeface="+mn-ea"/>
                  </a:rPr>
                  <a:t>, </a:t>
                </a:r>
                <a:r>
                  <a:rPr lang="ko-KR" altLang="en-US" sz="1200" kern="0">
                    <a:solidFill>
                      <a:srgbClr val="0070C0"/>
                    </a:solidFill>
                    <a:latin typeface="+mn-ea"/>
                  </a:rPr>
                  <a:t>연구시설 및 연구관리시스템에 대한 보안조치 사항</a:t>
                </a:r>
                <a:r>
                  <a:rPr lang="en-US" altLang="ko-KR" sz="1200" kern="0">
                    <a:solidFill>
                      <a:srgbClr val="0070C0"/>
                    </a:solidFill>
                    <a:latin typeface="+mn-ea"/>
                  </a:rPr>
                  <a:t>, </a:t>
                </a:r>
                <a:r>
                  <a:rPr lang="ko-KR" altLang="en-US" sz="1200" kern="0">
                    <a:solidFill>
                      <a:srgbClr val="0070C0"/>
                    </a:solidFill>
                    <a:latin typeface="+mn-ea"/>
                  </a:rPr>
                  <a:t>외국인ㆍ외국기관</a:t>
                </a:r>
                <a:endParaRPr lang="en-US" altLang="ko-KR" sz="1200" kern="0">
                  <a:solidFill>
                    <a:srgbClr val="0070C0"/>
                  </a:solidFill>
                  <a:latin typeface="+mn-ea"/>
                </a:endParaRPr>
              </a:p>
              <a:p>
                <a:pPr marR="0" algn="just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>
                    <a:solidFill>
                      <a:srgbClr val="0070C0"/>
                    </a:solidFill>
                    <a:latin typeface="+mn-ea"/>
                  </a:rPr>
                  <a:t>  </a:t>
                </a:r>
                <a:r>
                  <a:rPr lang="ko-KR" altLang="en-US" sz="1200" kern="0">
                    <a:solidFill>
                      <a:srgbClr val="0070C0"/>
                    </a:solidFill>
                    <a:latin typeface="+mn-ea"/>
                  </a:rPr>
                  <a:t>단체와 공동으로 수행 중인 경우 보안조치사항</a:t>
                </a:r>
                <a:r>
                  <a:rPr lang="en-US" altLang="ko-KR" sz="1200" kern="0">
                    <a:solidFill>
                      <a:srgbClr val="0070C0"/>
                    </a:solidFill>
                    <a:latin typeface="+mn-ea"/>
                  </a:rPr>
                  <a:t>, </a:t>
                </a:r>
                <a:r>
                  <a:rPr lang="ko-KR" altLang="en-US" sz="1200" kern="0">
                    <a:solidFill>
                      <a:srgbClr val="0070C0"/>
                    </a:solidFill>
                    <a:latin typeface="+mn-ea"/>
                  </a:rPr>
                  <a:t>영 </a:t>
                </a:r>
                <a:r>
                  <a:rPr lang="en-US" altLang="ko-KR" sz="1200" kern="0">
                    <a:solidFill>
                      <a:srgbClr val="0070C0"/>
                    </a:solidFill>
                    <a:latin typeface="+mn-ea"/>
                  </a:rPr>
                  <a:t>45</a:t>
                </a:r>
                <a:r>
                  <a:rPr lang="ko-KR" altLang="en-US" sz="1200" kern="0">
                    <a:solidFill>
                      <a:srgbClr val="0070C0"/>
                    </a:solidFill>
                    <a:latin typeface="+mn-ea"/>
                  </a:rPr>
                  <a:t>조제</a:t>
                </a:r>
                <a:r>
                  <a:rPr lang="en-US" altLang="ko-KR" sz="1200" kern="0">
                    <a:solidFill>
                      <a:srgbClr val="0070C0"/>
                    </a:solidFill>
                    <a:latin typeface="+mn-ea"/>
                  </a:rPr>
                  <a:t>2</a:t>
                </a:r>
                <a:r>
                  <a:rPr lang="ko-KR" altLang="en-US" sz="1200" kern="0">
                    <a:solidFill>
                      <a:srgbClr val="0070C0"/>
                    </a:solidFill>
                    <a:latin typeface="+mn-ea"/>
                  </a:rPr>
                  <a:t>항에 따른 보안사고 예방ㆍ대응 방안 등을 기재</a:t>
                </a:r>
              </a:p>
              <a:p>
                <a:pPr marR="0" algn="just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>
                    <a:solidFill>
                      <a:srgbClr val="0070C0"/>
                    </a:solidFill>
                    <a:latin typeface="+mn-ea"/>
                  </a:rPr>
                  <a:t>- (</a:t>
                </a:r>
                <a:r>
                  <a:rPr lang="ko-KR" altLang="en-US" sz="1200" kern="0">
                    <a:solidFill>
                      <a:srgbClr val="0070C0"/>
                    </a:solidFill>
                    <a:latin typeface="+mn-ea"/>
                  </a:rPr>
                  <a:t>그 밖의 조치사항 이행계획</a:t>
                </a:r>
                <a:r>
                  <a:rPr lang="en-US" altLang="ko-KR" sz="1200" kern="0">
                    <a:solidFill>
                      <a:srgbClr val="0070C0"/>
                    </a:solidFill>
                    <a:latin typeface="+mn-ea"/>
                  </a:rPr>
                  <a:t>) </a:t>
                </a:r>
                <a:r>
                  <a:rPr lang="ko-KR" altLang="en-US" sz="1200" kern="0">
                    <a:solidFill>
                      <a:srgbClr val="0070C0"/>
                    </a:solidFill>
                    <a:latin typeface="+mn-ea"/>
                  </a:rPr>
                  <a:t>유전자 변형 생물체 연구시설 및 수입신고 현황 등 안전 및 보안 관련하여 연구</a:t>
                </a:r>
                <a:endParaRPr lang="en-US" altLang="ko-KR" sz="1200" kern="0">
                  <a:solidFill>
                    <a:srgbClr val="0070C0"/>
                  </a:solidFill>
                  <a:latin typeface="+mn-ea"/>
                </a:endParaRPr>
              </a:p>
              <a:p>
                <a:pPr marR="0" algn="just" fontAlgn="base" latinLnBrk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>
                    <a:solidFill>
                      <a:srgbClr val="0070C0"/>
                    </a:solidFill>
                    <a:latin typeface="+mn-ea"/>
                  </a:rPr>
                  <a:t>  </a:t>
                </a:r>
                <a:r>
                  <a:rPr lang="ko-KR" altLang="en-US" sz="1200" kern="0">
                    <a:solidFill>
                      <a:srgbClr val="0070C0"/>
                    </a:solidFill>
                    <a:latin typeface="+mn-ea"/>
                  </a:rPr>
                  <a:t>개발과제별로 요구되는 사항을 기재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08ED414-00E1-4395-814C-3810908ACB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460" y="4733077"/>
                <a:ext cx="7967272" cy="1569660"/>
              </a:xfrm>
              <a:prstGeom prst="rect">
                <a:avLst/>
              </a:prstGeom>
              <a:blipFill>
                <a:blip r:embed="rId2"/>
                <a:stretch>
                  <a:fillRect b="-1538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2934E01A-0ED4-4364-A553-572287842881}"/>
              </a:ext>
            </a:extLst>
          </p:cNvPr>
          <p:cNvSpPr txBox="1"/>
          <p:nvPr/>
        </p:nvSpPr>
        <p:spPr>
          <a:xfrm>
            <a:off x="535460" y="1220931"/>
            <a:ext cx="7484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2. </a:t>
            </a:r>
            <a:r>
              <a:rPr lang="ko-KR" altLang="en-US" b="1" dirty="0"/>
              <a:t>보안조치 이행계획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52F514-0EA2-4716-A4F5-358A96FEE22F}"/>
              </a:ext>
            </a:extLst>
          </p:cNvPr>
          <p:cNvSpPr txBox="1"/>
          <p:nvPr/>
        </p:nvSpPr>
        <p:spPr>
          <a:xfrm>
            <a:off x="535460" y="1736540"/>
            <a:ext cx="7484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3</a:t>
            </a:r>
            <a:r>
              <a:rPr lang="en-US" altLang="ko-KR" b="1"/>
              <a:t>. </a:t>
            </a:r>
            <a:r>
              <a:rPr lang="ko-KR" altLang="en-US" b="1"/>
              <a:t>그 밖의 조치사항 이행계획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4963678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4187</TotalTime>
  <Words>1825</Words>
  <Application>Microsoft Office PowerPoint</Application>
  <PresentationFormat>화면 슬라이드 쇼(4:3)</PresentationFormat>
  <Paragraphs>324</Paragraphs>
  <Slides>18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18</vt:i4>
      </vt:variant>
    </vt:vector>
  </HeadingPairs>
  <TitlesOfParts>
    <vt:vector size="25" baseType="lpstr">
      <vt:lpstr>돋움</vt:lpstr>
      <vt:lpstr>맑은 고딕</vt:lpstr>
      <vt:lpstr>휴먼명조</vt:lpstr>
      <vt:lpstr>Arial</vt:lpstr>
      <vt:lpstr>Cambria Math</vt:lpstr>
      <vt:lpstr>Office 테마</vt:lpstr>
      <vt:lpstr>디자인 사용자 지정</vt:lpstr>
      <vt:lpstr>(과제명) 창업기업의 사업에 대한 소개글</vt:lpstr>
      <vt:lpstr>목 차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VI. 창업기업 소개</vt:lpstr>
      <vt:lpstr>V. 연구개발 안전 및 보안조치 이행계획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Eunwoo Park</dc:creator>
  <cp:lastModifiedBy>Jinkyoung Wi</cp:lastModifiedBy>
  <cp:revision>342</cp:revision>
  <cp:lastPrinted>2017-01-20T00:38:04Z</cp:lastPrinted>
  <dcterms:created xsi:type="dcterms:W3CDTF">2014-11-17T07:06:10Z</dcterms:created>
  <dcterms:modified xsi:type="dcterms:W3CDTF">2025-12-15T02:24:33Z</dcterms:modified>
</cp:coreProperties>
</file>